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winkliges Dreiec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grpSp>
        <p:nvGrpSpPr>
          <p:cNvPr id="2" name="Gruppieren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ihand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Gerade Verbindung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A50D42-C9CD-4801-B293-61D1F53EC57E}" type="datetimeFigureOut">
              <a:rPr lang="de-DE" smtClean="0"/>
              <a:t>18.01.2012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081087" cy="108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18.01.2012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18.01.2012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18.01.2012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88640"/>
            <a:ext cx="1081087" cy="108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18.01.2012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Eingekerbter Richtungspfei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Eingekerbter Richtungspfei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18.01.2012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18.01.2012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18.01.2012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18.01.2012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BA50D42-C9CD-4801-B293-61D1F53EC57E}" type="datetimeFigureOut">
              <a:rPr lang="de-DE" smtClean="0"/>
              <a:t>18.01.2012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de-DE" dirty="0" smtClean="0"/>
              <a:t>Bild durch Klicken auf Symbol hinzufügen</a:t>
            </a:r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A50D42-C9CD-4801-B293-61D1F53EC57E}" type="datetimeFigureOut">
              <a:rPr lang="de-DE" smtClean="0"/>
              <a:t>18.01.2012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echtwinkliges Dreiec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ingekerbter Richtungspfei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Eingekerbter Richtungspfei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A50D42-C9CD-4801-B293-61D1F53EC57E}" type="datetimeFigureOut">
              <a:rPr lang="de-DE" smtClean="0"/>
              <a:t>18.01.2012</a:t>
            </a:fld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de-DE" dirty="0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Bewegungserkennung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 smtClean="0"/>
              <a:t>Wärmebildkamera im Vergleich zu IP-Kamera</a:t>
            </a:r>
          </a:p>
          <a:p>
            <a:endParaRPr lang="de-AT" dirty="0"/>
          </a:p>
          <a:p>
            <a:r>
              <a:rPr lang="de-AT" dirty="0" smtClean="0"/>
              <a:t>Dominik Dolezal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5102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1328"/>
            <a:ext cx="8003232" cy="4525963"/>
          </a:xfrm>
        </p:spPr>
        <p:txBody>
          <a:bodyPr/>
          <a:lstStyle/>
          <a:p>
            <a:r>
              <a:rPr lang="de-AT" dirty="0" smtClean="0"/>
              <a:t>Frame </a:t>
            </a:r>
            <a:r>
              <a:rPr lang="de-AT" dirty="0" smtClean="0"/>
              <a:t>Differencing</a:t>
            </a:r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pPr lvl="1"/>
            <a:r>
              <a:rPr lang="de-AT" dirty="0" smtClean="0"/>
              <a:t>Nur die Konturen werden erkannt</a:t>
            </a:r>
          </a:p>
          <a:p>
            <a:pPr lvl="1"/>
            <a:r>
              <a:rPr lang="de-AT" dirty="0" smtClean="0"/>
              <a:t>Stillstehende Objekte sind sofort Hintergrund</a:t>
            </a:r>
          </a:p>
          <a:p>
            <a:pPr lvl="1"/>
            <a:r>
              <a:rPr lang="de-AT" dirty="0"/>
              <a:t>Kurzer Effekt bei abrupter Beleuchtungsänderung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IP-Kamera</a:t>
            </a:r>
            <a:endParaRPr lang="de-AT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066782"/>
            <a:ext cx="2296827" cy="17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6782"/>
            <a:ext cx="2307627" cy="17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6782"/>
            <a:ext cx="2299227" cy="17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r="11641"/>
          <a:stretch/>
        </p:blipFill>
        <p:spPr bwMode="auto">
          <a:xfrm flipH="1">
            <a:off x="3635896" y="260648"/>
            <a:ext cx="1145135" cy="1008112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4689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1328"/>
            <a:ext cx="8003232" cy="4525963"/>
          </a:xfrm>
        </p:spPr>
        <p:txBody>
          <a:bodyPr/>
          <a:lstStyle/>
          <a:p>
            <a:r>
              <a:rPr lang="de-AT" dirty="0" smtClean="0"/>
              <a:t>Erlernter Hintergrund</a:t>
            </a:r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  <a:p>
            <a:pPr lvl="1"/>
            <a:r>
              <a:rPr lang="de-AT" dirty="0" smtClean="0"/>
              <a:t>Objekte hinterlassen Lücken</a:t>
            </a:r>
          </a:p>
          <a:p>
            <a:pPr lvl="1"/>
            <a:r>
              <a:rPr lang="de-AT" dirty="0" smtClean="0"/>
              <a:t>Passt sich langsam bei Beleuchtungsänderung an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IP-Kamera</a:t>
            </a:r>
            <a:endParaRPr lang="de-A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13" y="2066782"/>
            <a:ext cx="2307627" cy="17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6781"/>
            <a:ext cx="2305238" cy="172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66780"/>
            <a:ext cx="2302818" cy="172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r="11641"/>
          <a:stretch/>
        </p:blipFill>
        <p:spPr bwMode="auto">
          <a:xfrm flipH="1">
            <a:off x="3635896" y="260648"/>
            <a:ext cx="1145135" cy="1008112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512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86808" cy="4525963"/>
          </a:xfrm>
        </p:spPr>
        <p:txBody>
          <a:bodyPr/>
          <a:lstStyle/>
          <a:p>
            <a:endParaRPr lang="de-AT" dirty="0" smtClean="0"/>
          </a:p>
          <a:p>
            <a:r>
              <a:rPr lang="de-AT" dirty="0" smtClean="0"/>
              <a:t>Wärmebildkamera</a:t>
            </a:r>
          </a:p>
          <a:p>
            <a:pPr lvl="1">
              <a:buFont typeface="Verdana" pitchFamily="34" charset="0"/>
              <a:buChar char="+"/>
            </a:pPr>
            <a:r>
              <a:rPr lang="de-AT" sz="2000" dirty="0" smtClean="0"/>
              <a:t>Höhere Genauigkeit</a:t>
            </a:r>
          </a:p>
          <a:p>
            <a:pPr lvl="1">
              <a:buFont typeface="Verdana" pitchFamily="34" charset="0"/>
              <a:buChar char="+"/>
            </a:pPr>
            <a:r>
              <a:rPr lang="de-AT" sz="2000" dirty="0" smtClean="0"/>
              <a:t>Beleuchtungsunabhängig</a:t>
            </a:r>
          </a:p>
          <a:p>
            <a:pPr lvl="1">
              <a:buFont typeface="Verdana" pitchFamily="34" charset="0"/>
              <a:buChar char="+"/>
            </a:pPr>
            <a:r>
              <a:rPr lang="de-AT" sz="2000" dirty="0" smtClean="0"/>
              <a:t>Keine Schatten</a:t>
            </a:r>
          </a:p>
          <a:p>
            <a:pPr lvl="1"/>
            <a:endParaRPr lang="de-AT" sz="2000" dirty="0"/>
          </a:p>
          <a:p>
            <a:pPr lvl="1">
              <a:buFont typeface="Verdana" pitchFamily="34" charset="0"/>
              <a:buChar char="-"/>
            </a:pPr>
            <a:r>
              <a:rPr lang="de-AT" sz="2000" dirty="0" smtClean="0"/>
              <a:t>Rauschen beim Betreten</a:t>
            </a:r>
          </a:p>
          <a:p>
            <a:pPr lvl="1">
              <a:buFont typeface="Verdana" pitchFamily="34" charset="0"/>
              <a:buChar char="-"/>
            </a:pPr>
            <a:r>
              <a:rPr lang="de-AT" sz="2000" dirty="0" smtClean="0"/>
              <a:t>Probleme mit Flächen ähnlicher Temperatur</a:t>
            </a:r>
          </a:p>
          <a:p>
            <a:pPr lvl="1">
              <a:buFont typeface="Verdana" pitchFamily="34" charset="0"/>
              <a:buChar char="-"/>
            </a:pPr>
            <a:r>
              <a:rPr lang="de-AT" sz="2000" dirty="0" smtClean="0"/>
              <a:t>Keine Farbinformationen</a:t>
            </a:r>
            <a:endParaRPr lang="de-AT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Fazit</a:t>
            </a:r>
            <a:endParaRPr lang="de-AT" dirty="0"/>
          </a:p>
        </p:txBody>
      </p:sp>
      <p:sp>
        <p:nvSpPr>
          <p:cNvPr id="4" name="Inhaltsplatzhalter 1"/>
          <p:cNvSpPr txBox="1">
            <a:spLocks/>
          </p:cNvSpPr>
          <p:nvPr/>
        </p:nvSpPr>
        <p:spPr>
          <a:xfrm>
            <a:off x="4572000" y="1484784"/>
            <a:ext cx="4186808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de-AT" dirty="0" smtClean="0"/>
          </a:p>
          <a:p>
            <a:r>
              <a:rPr lang="de-AT" dirty="0" smtClean="0"/>
              <a:t>IP-Kamera</a:t>
            </a:r>
          </a:p>
          <a:p>
            <a:pPr lvl="1">
              <a:buFont typeface="Verdana" pitchFamily="34" charset="0"/>
              <a:buChar char="+"/>
            </a:pPr>
            <a:r>
              <a:rPr lang="de-AT" sz="2000" dirty="0" smtClean="0"/>
              <a:t>Weniger Rauschen</a:t>
            </a:r>
          </a:p>
          <a:p>
            <a:pPr lvl="1">
              <a:buFont typeface="Verdana" pitchFamily="34" charset="0"/>
              <a:buChar char="+"/>
            </a:pPr>
            <a:r>
              <a:rPr lang="de-AT" sz="2000" dirty="0" smtClean="0"/>
              <a:t>Farbinformationen</a:t>
            </a:r>
          </a:p>
          <a:p>
            <a:pPr lvl="1"/>
            <a:endParaRPr lang="de-AT" sz="2000" dirty="0" smtClean="0"/>
          </a:p>
          <a:p>
            <a:pPr lvl="1"/>
            <a:endParaRPr lang="de-AT" sz="2000" dirty="0"/>
          </a:p>
          <a:p>
            <a:pPr lvl="1">
              <a:buFont typeface="Verdana" pitchFamily="34" charset="0"/>
              <a:buChar char="-"/>
            </a:pPr>
            <a:r>
              <a:rPr lang="de-AT" sz="2000" dirty="0" smtClean="0"/>
              <a:t>Stark abhängig von Beleuchtungssituation</a:t>
            </a:r>
          </a:p>
          <a:p>
            <a:pPr lvl="1">
              <a:buFont typeface="Verdana" pitchFamily="34" charset="0"/>
              <a:buChar char="-"/>
            </a:pPr>
            <a:r>
              <a:rPr lang="de-AT" sz="2000" dirty="0" smtClean="0"/>
              <a:t>Probleme mit Flächen ähnlicher Farbe</a:t>
            </a:r>
          </a:p>
          <a:p>
            <a:pPr lvl="1">
              <a:buFont typeface="Verdana" pitchFamily="34" charset="0"/>
              <a:buChar char="-"/>
            </a:pPr>
            <a:r>
              <a:rPr lang="de-AT" sz="2000" dirty="0" smtClean="0"/>
              <a:t>Schatten</a:t>
            </a:r>
            <a:endParaRPr lang="de-AT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r="11641"/>
          <a:stretch/>
        </p:blipFill>
        <p:spPr bwMode="auto">
          <a:xfrm flipH="1">
            <a:off x="5436095" y="866478"/>
            <a:ext cx="1145135" cy="1008112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712" y="836712"/>
            <a:ext cx="952529" cy="1008112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7248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>
                <a:effectLst>
                  <a:outerShdw dist="50800" dir="9000000" algn="tl" rotWithShape="0">
                    <a:srgbClr val="FF0000">
                      <a:alpha val="68000"/>
                    </a:srgbClr>
                  </a:outerShdw>
                </a:effectLst>
              </a:rPr>
              <a:t>Vielen Dank für die Aufmerksamkeit!</a:t>
            </a:r>
            <a:endParaRPr lang="de-AT" dirty="0">
              <a:effectLst>
                <a:outerShdw dist="50800" dir="9000000" algn="tl" rotWithShape="0">
                  <a:srgbClr val="FF0000">
                    <a:alpha val="68000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 smtClean="0"/>
              <a:t> </a:t>
            </a:r>
          </a:p>
          <a:p>
            <a:endParaRPr lang="de-AT" dirty="0"/>
          </a:p>
          <a:p>
            <a:r>
              <a:rPr lang="de-AT" dirty="0" smtClean="0"/>
              <a:t>Dominik Dolezal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8989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Setup</a:t>
            </a:r>
          </a:p>
          <a:p>
            <a:endParaRPr lang="de-AT" dirty="0"/>
          </a:p>
          <a:p>
            <a:r>
              <a:rPr lang="de-AT" dirty="0" smtClean="0"/>
              <a:t>Algorithmus</a:t>
            </a:r>
          </a:p>
          <a:p>
            <a:endParaRPr lang="de-AT" dirty="0"/>
          </a:p>
          <a:p>
            <a:r>
              <a:rPr lang="de-AT" dirty="0" smtClean="0"/>
              <a:t>Anwendung</a:t>
            </a:r>
          </a:p>
          <a:p>
            <a:pPr lvl="1"/>
            <a:r>
              <a:rPr lang="de-AT" dirty="0" smtClean="0"/>
              <a:t>Wärmebildkamera</a:t>
            </a:r>
          </a:p>
          <a:p>
            <a:pPr lvl="1"/>
            <a:r>
              <a:rPr lang="de-AT" dirty="0" smtClean="0"/>
              <a:t>IP-Kamera</a:t>
            </a:r>
          </a:p>
          <a:p>
            <a:endParaRPr lang="de-AT" dirty="0"/>
          </a:p>
          <a:p>
            <a:r>
              <a:rPr lang="de-AT" dirty="0" smtClean="0"/>
              <a:t>Fazit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Überblick</a:t>
            </a:r>
            <a:endParaRPr lang="de-AT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36712"/>
            <a:ext cx="1249773" cy="121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Setup</a:t>
            </a:r>
            <a:endParaRPr lang="de-A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r="11641"/>
          <a:stretch/>
        </p:blipFill>
        <p:spPr bwMode="auto">
          <a:xfrm flipH="1">
            <a:off x="5023968" y="4413173"/>
            <a:ext cx="1145135" cy="1008112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20272" y="2810206"/>
            <a:ext cx="952529" cy="1008112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35818"/>
            <a:ext cx="912933" cy="936104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79" y="3875809"/>
            <a:ext cx="1136742" cy="71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92080" y="3068960"/>
            <a:ext cx="1026275" cy="952500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cxnSp>
        <p:nvCxnSpPr>
          <p:cNvPr id="5" name="Gewinkelte Verbindung 4"/>
          <p:cNvCxnSpPr>
            <a:stCxn id="3077" idx="2"/>
          </p:cNvCxnSpPr>
          <p:nvPr/>
        </p:nvCxnSpPr>
        <p:spPr>
          <a:xfrm rot="16200000" flipH="1">
            <a:off x="759281" y="3496691"/>
            <a:ext cx="1049540" cy="1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winkelte Verbindung 18"/>
          <p:cNvCxnSpPr>
            <a:endCxn id="3075" idx="3"/>
          </p:cNvCxnSpPr>
          <p:nvPr/>
        </p:nvCxnSpPr>
        <p:spPr>
          <a:xfrm flipV="1">
            <a:off x="4290961" y="3314262"/>
            <a:ext cx="829311" cy="1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47" y="3068960"/>
            <a:ext cx="830585" cy="830585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cxnSp>
        <p:nvCxnSpPr>
          <p:cNvPr id="40" name="Gewinkelte Verbindung 39"/>
          <p:cNvCxnSpPr/>
          <p:nvPr/>
        </p:nvCxnSpPr>
        <p:spPr>
          <a:xfrm flipV="1">
            <a:off x="2843808" y="3729378"/>
            <a:ext cx="864096" cy="2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Gewinkelte Verbindung 42"/>
          <p:cNvCxnSpPr/>
          <p:nvPr/>
        </p:nvCxnSpPr>
        <p:spPr>
          <a:xfrm flipV="1">
            <a:off x="1619672" y="3729380"/>
            <a:ext cx="1058867" cy="419702"/>
          </a:xfrm>
          <a:prstGeom prst="bentConnector3">
            <a:avLst>
              <a:gd name="adj1" fmla="val 101652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Gewinkelte Verbindung 46"/>
          <p:cNvCxnSpPr>
            <a:endCxn id="3074" idx="3"/>
          </p:cNvCxnSpPr>
          <p:nvPr/>
        </p:nvCxnSpPr>
        <p:spPr>
          <a:xfrm>
            <a:off x="1290415" y="4452359"/>
            <a:ext cx="3733553" cy="464870"/>
          </a:xfrm>
          <a:prstGeom prst="bentConnector3">
            <a:avLst>
              <a:gd name="adj1" fmla="val 102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76872"/>
            <a:ext cx="323870" cy="33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0" name="Gewinkelte Verbindung 59"/>
          <p:cNvCxnSpPr>
            <a:stCxn id="3075" idx="0"/>
          </p:cNvCxnSpPr>
          <p:nvPr/>
        </p:nvCxnSpPr>
        <p:spPr>
          <a:xfrm rot="16200000" flipV="1">
            <a:off x="5293865" y="2507534"/>
            <a:ext cx="605342" cy="1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8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38714"/>
            <a:ext cx="323870" cy="33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9" name="Gewinkelte Verbindung 78"/>
          <p:cNvCxnSpPr/>
          <p:nvPr/>
        </p:nvCxnSpPr>
        <p:spPr>
          <a:xfrm rot="16200000" flipV="1">
            <a:off x="2246620" y="2674459"/>
            <a:ext cx="795176" cy="2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0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496381"/>
            <a:ext cx="323870" cy="33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1" name="Gewinkelte Verbindung 80"/>
          <p:cNvCxnSpPr/>
          <p:nvPr/>
        </p:nvCxnSpPr>
        <p:spPr>
          <a:xfrm rot="16200000" flipV="1">
            <a:off x="5293865" y="5727043"/>
            <a:ext cx="605342" cy="1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5" name="Picture 10" descr="Z:\Schule\TU\ProgVis\images\201201111726160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8907"/>
            <a:ext cx="1948407" cy="17709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Parameter:</a:t>
            </a:r>
          </a:p>
          <a:p>
            <a:pPr lvl="1"/>
            <a:r>
              <a:rPr lang="de-AT" dirty="0" smtClean="0"/>
              <a:t>backGroundFileName</a:t>
            </a:r>
            <a:endParaRPr lang="de-AT" dirty="0" smtClean="0"/>
          </a:p>
          <a:p>
            <a:pPr lvl="1"/>
            <a:r>
              <a:rPr lang="de-AT" dirty="0" smtClean="0"/>
              <a:t>sceneFileName</a:t>
            </a:r>
            <a:endParaRPr lang="de-AT" dirty="0" smtClean="0"/>
          </a:p>
          <a:p>
            <a:pPr lvl="1"/>
            <a:r>
              <a:rPr lang="de-AT" dirty="0"/>
              <a:t>c</a:t>
            </a:r>
            <a:r>
              <a:rPr lang="de-AT" dirty="0" smtClean="0"/>
              <a:t>olor</a:t>
            </a:r>
            <a:endParaRPr lang="de-AT" dirty="0" smtClean="0"/>
          </a:p>
          <a:p>
            <a:pPr lvl="1"/>
            <a:r>
              <a:rPr lang="de-AT" dirty="0"/>
              <a:t>t</a:t>
            </a:r>
            <a:r>
              <a:rPr lang="de-AT" dirty="0" smtClean="0"/>
              <a:t>hreshold</a:t>
            </a:r>
            <a:endParaRPr lang="de-AT" dirty="0" smtClean="0"/>
          </a:p>
          <a:p>
            <a:pPr lvl="1"/>
            <a:endParaRPr lang="de-AT" dirty="0" smtClean="0"/>
          </a:p>
          <a:p>
            <a:r>
              <a:rPr lang="de-AT" dirty="0" smtClean="0"/>
              <a:t>Hintergrundmodell erstellen</a:t>
            </a:r>
          </a:p>
          <a:p>
            <a:pPr lvl="1"/>
            <a:r>
              <a:rPr lang="de-AT" dirty="0" smtClean="0"/>
              <a:t>Video einlesen</a:t>
            </a:r>
          </a:p>
          <a:p>
            <a:pPr lvl="1"/>
            <a:r>
              <a:rPr lang="de-AT" dirty="0" smtClean="0"/>
              <a:t>Frames auslesen</a:t>
            </a:r>
          </a:p>
          <a:p>
            <a:pPr lvl="1"/>
            <a:r>
              <a:rPr lang="de-AT" dirty="0" smtClean="0"/>
              <a:t>Mittelwerte bilden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Algorithmus</a:t>
            </a:r>
            <a:endParaRPr lang="de-AT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81128"/>
            <a:ext cx="4295775" cy="733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635" y="214764"/>
            <a:ext cx="1730896" cy="129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00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Bewegung erkennen</a:t>
            </a:r>
          </a:p>
          <a:p>
            <a:pPr lvl="1"/>
            <a:r>
              <a:rPr lang="de-AT" dirty="0" smtClean="0"/>
              <a:t>Video einlesen und Frames auslesen</a:t>
            </a:r>
          </a:p>
          <a:p>
            <a:pPr lvl="1"/>
            <a:r>
              <a:rPr lang="de-AT" dirty="0" smtClean="0"/>
              <a:t>Für jedes Frame:</a:t>
            </a:r>
          </a:p>
          <a:p>
            <a:pPr lvl="2"/>
            <a:r>
              <a:rPr lang="de-AT" dirty="0" smtClean="0"/>
              <a:t>Differenz zum Hintergrund bilden</a:t>
            </a:r>
          </a:p>
          <a:p>
            <a:pPr lvl="2"/>
            <a:r>
              <a:rPr lang="de-AT" dirty="0" smtClean="0"/>
              <a:t>Binäre Maske erstellen</a:t>
            </a:r>
          </a:p>
          <a:p>
            <a:pPr lvl="2"/>
            <a:r>
              <a:rPr lang="de-AT" dirty="0" smtClean="0"/>
              <a:t>Frame einfärben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Algorithmus</a:t>
            </a:r>
            <a:endParaRPr lang="de-AT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7648575" cy="1695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635" y="214764"/>
            <a:ext cx="1730896" cy="129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74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1328"/>
            <a:ext cx="2674640" cy="4525963"/>
          </a:xfrm>
        </p:spPr>
        <p:txBody>
          <a:bodyPr/>
          <a:lstStyle/>
          <a:p>
            <a:r>
              <a:rPr lang="de-AT" dirty="0" smtClean="0"/>
              <a:t>Hintergrund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Wärmebildkamera</a:t>
            </a:r>
            <a:endParaRPr lang="de-A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22" y="2060848"/>
            <a:ext cx="213600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Inhaltsplatzhalter 1"/>
          <p:cNvSpPr txBox="1">
            <a:spLocks/>
          </p:cNvSpPr>
          <p:nvPr/>
        </p:nvSpPr>
        <p:spPr>
          <a:xfrm>
            <a:off x="3491880" y="1482599"/>
            <a:ext cx="5328592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AT" dirty="0" smtClean="0"/>
              <a:t>Bewegungserkennung </a:t>
            </a:r>
            <a:r>
              <a:rPr lang="de-AT" sz="1600" dirty="0" smtClean="0"/>
              <a:t>(T=120)</a:t>
            </a:r>
            <a:endParaRPr lang="de-AT" sz="16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60" y="2077316"/>
            <a:ext cx="2113788" cy="184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644" y="2067519"/>
            <a:ext cx="2113788" cy="186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779" y="4139897"/>
            <a:ext cx="2106549" cy="1838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644" y="4139897"/>
            <a:ext cx="2099310" cy="1853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4115" y="332656"/>
            <a:ext cx="952529" cy="1008112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903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Auffälligkeiten:</a:t>
            </a:r>
          </a:p>
          <a:p>
            <a:pPr lvl="1"/>
            <a:r>
              <a:rPr lang="de-AT" dirty="0" smtClean="0"/>
              <a:t>Unabhängig von Beleuchtungssituation</a:t>
            </a:r>
          </a:p>
          <a:p>
            <a:pPr lvl="1"/>
            <a:r>
              <a:rPr lang="de-AT" dirty="0" smtClean="0"/>
              <a:t>Sehr genaue Ergebnisse erzielbar</a:t>
            </a:r>
          </a:p>
          <a:p>
            <a:pPr lvl="1"/>
            <a:r>
              <a:rPr lang="de-AT" dirty="0" smtClean="0"/>
              <a:t>Problem bei Objekten ähnlicher Temperatur</a:t>
            </a:r>
          </a:p>
          <a:p>
            <a:pPr lvl="1"/>
            <a:r>
              <a:rPr lang="de-AT" dirty="0" smtClean="0"/>
              <a:t>Höhere Toleranzgrenze notwendig</a:t>
            </a:r>
          </a:p>
          <a:p>
            <a:pPr lvl="1"/>
            <a:r>
              <a:rPr lang="de-AT" dirty="0" smtClean="0"/>
              <a:t>Starkes Rauschen beim Betreten der Bildfläche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Wärmebildkamera</a:t>
            </a:r>
            <a:endParaRPr lang="de-A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2160240" cy="188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392" y="4077072"/>
            <a:ext cx="2149162" cy="188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788" y="4077072"/>
            <a:ext cx="2157084" cy="188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4115" y="332656"/>
            <a:ext cx="952529" cy="1008112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83439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481328"/>
            <a:ext cx="2674640" cy="4525963"/>
          </a:xfrm>
        </p:spPr>
        <p:txBody>
          <a:bodyPr/>
          <a:lstStyle/>
          <a:p>
            <a:r>
              <a:rPr lang="de-AT" dirty="0" smtClean="0"/>
              <a:t>Hintergrund</a:t>
            </a:r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IP-Kamera</a:t>
            </a:r>
            <a:endParaRPr lang="de-AT" dirty="0"/>
          </a:p>
        </p:txBody>
      </p:sp>
      <p:sp>
        <p:nvSpPr>
          <p:cNvPr id="7" name="Inhaltsplatzhalter 1"/>
          <p:cNvSpPr txBox="1">
            <a:spLocks/>
          </p:cNvSpPr>
          <p:nvPr/>
        </p:nvSpPr>
        <p:spPr>
          <a:xfrm>
            <a:off x="3491880" y="1482599"/>
            <a:ext cx="5328592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de-AT" dirty="0" smtClean="0"/>
              <a:t>Bewegungserkennung </a:t>
            </a:r>
            <a:r>
              <a:rPr lang="de-AT" sz="1600" dirty="0" smtClean="0"/>
              <a:t>(T=60)</a:t>
            </a:r>
            <a:endParaRPr lang="de-AT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7518"/>
            <a:ext cx="2304256" cy="17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067518"/>
            <a:ext cx="2307901" cy="17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67517"/>
            <a:ext cx="2304256" cy="172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30492"/>
            <a:ext cx="2307902" cy="1723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4030492"/>
            <a:ext cx="2304256" cy="172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r="11641"/>
          <a:stretch/>
        </p:blipFill>
        <p:spPr bwMode="auto">
          <a:xfrm flipH="1">
            <a:off x="3635896" y="260648"/>
            <a:ext cx="1145135" cy="1008112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867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Auffälligkeiten:</a:t>
            </a:r>
          </a:p>
          <a:p>
            <a:pPr lvl="1"/>
            <a:r>
              <a:rPr lang="de-AT" dirty="0" smtClean="0"/>
              <a:t>Stark abhängig von Beleuchtungssituation</a:t>
            </a:r>
          </a:p>
          <a:p>
            <a:pPr lvl="1"/>
            <a:r>
              <a:rPr lang="de-AT" dirty="0" smtClean="0"/>
              <a:t>Weniger genaue Ergebnisse</a:t>
            </a:r>
          </a:p>
          <a:p>
            <a:pPr lvl="1"/>
            <a:r>
              <a:rPr lang="de-AT" dirty="0" smtClean="0"/>
              <a:t>Problem bei Objekten ähnlicher Farbe</a:t>
            </a:r>
          </a:p>
          <a:p>
            <a:pPr lvl="1"/>
            <a:r>
              <a:rPr lang="de-AT" dirty="0" smtClean="0"/>
              <a:t>Niedrigere Toleranzgrenze möglich</a:t>
            </a:r>
          </a:p>
          <a:p>
            <a:pPr lvl="1"/>
            <a:r>
              <a:rPr lang="de-AT" dirty="0" smtClean="0"/>
              <a:t>Framerate sinkt bei schlechter Beleuchtung</a:t>
            </a:r>
          </a:p>
          <a:p>
            <a:pPr lvl="1"/>
            <a:r>
              <a:rPr lang="de-AT" dirty="0" smtClean="0"/>
              <a:t>Schatten werden als Bewegungen erkannt</a:t>
            </a:r>
          </a:p>
          <a:p>
            <a:pPr lvl="1"/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IP-Kamera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65104"/>
            <a:ext cx="2318396" cy="174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0" r="11641"/>
          <a:stretch/>
        </p:blipFill>
        <p:spPr bwMode="auto">
          <a:xfrm flipH="1">
            <a:off x="3635896" y="260648"/>
            <a:ext cx="1145135" cy="1008112"/>
          </a:xfrm>
          <a:prstGeom prst="roundRect">
            <a:avLst>
              <a:gd name="adj" fmla="val 16667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0596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186</Words>
  <Application>Microsoft Office PowerPoint</Application>
  <PresentationFormat>Bildschirmpräsentation (4:3)</PresentationFormat>
  <Paragraphs>96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Deimos</vt:lpstr>
      <vt:lpstr>Bewegungserkennung</vt:lpstr>
      <vt:lpstr>Überblick</vt:lpstr>
      <vt:lpstr>Setup</vt:lpstr>
      <vt:lpstr>Algorithmus</vt:lpstr>
      <vt:lpstr>Algorithmus</vt:lpstr>
      <vt:lpstr>Wärmebildkamera</vt:lpstr>
      <vt:lpstr>Wärmebildkamera</vt:lpstr>
      <vt:lpstr>IP-Kamera</vt:lpstr>
      <vt:lpstr>IP-Kamera</vt:lpstr>
      <vt:lpstr>IP-Kamera</vt:lpstr>
      <vt:lpstr>IP-Kamera</vt:lpstr>
      <vt:lpstr>Fazit</vt:lpstr>
      <vt:lpstr>Vielen Dank für die Aufmerksamkeit!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 Detection</dc:title>
  <dc:creator>avor</dc:creator>
  <cp:lastModifiedBy>avor</cp:lastModifiedBy>
  <cp:revision>39</cp:revision>
  <dcterms:created xsi:type="dcterms:W3CDTF">2012-01-16T23:19:30Z</dcterms:created>
  <dcterms:modified xsi:type="dcterms:W3CDTF">2012-01-18T08:25:39Z</dcterms:modified>
</cp:coreProperties>
</file>