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Wasserzeich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de-AT" smtClean="0"/>
              <a:t>Mastertitelformat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 mit Wasserzeiche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 mit Bild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9CEBE99-56A4-3F42-BDEB-50193C2A6A2E}" type="datetimeFigureOut">
              <a:rPr lang="de-DE" smtClean="0"/>
              <a:t>22.01.13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346AF60-5D73-6A42-883E-0081AAB4BC47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Personenzählung mittels Microsoft </a:t>
            </a:r>
            <a:r>
              <a:rPr lang="de-DE" dirty="0" err="1" smtClean="0"/>
              <a:t>Kinect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Von Elisabeth Broneder</a:t>
            </a:r>
            <a:endParaRPr lang="de-DE" dirty="0"/>
          </a:p>
        </p:txBody>
      </p:sp>
      <p:pic>
        <p:nvPicPr>
          <p:cNvPr id="4" name="Bild 3" descr="anonymous_hacktiv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69" y="-146539"/>
            <a:ext cx="5080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6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Filling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(4)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Filling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findet die </a:t>
            </a:r>
            <a:r>
              <a:rPr lang="de-DE" dirty="0" smtClean="0"/>
              <a:t>Messfunktion</a:t>
            </a:r>
          </a:p>
          <a:p>
            <a:r>
              <a:rPr lang="de-DE" dirty="0" smtClean="0"/>
              <a:t>Die Form der Funktion             kann angesehen werden als eine Landschaft mit Hügel und Mulden</a:t>
            </a:r>
          </a:p>
          <a:p>
            <a:r>
              <a:rPr lang="de-DE" dirty="0" smtClean="0"/>
              <a:t>Der Regentropfen, der auf dem Hügel landet, wird aufgrund der Schwerkraft direkt zu der benachbarten Mulde fließen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63469"/>
              </p:ext>
            </p:extLst>
          </p:nvPr>
        </p:nvGraphicFramePr>
        <p:xfrm>
          <a:off x="4309778" y="2412509"/>
          <a:ext cx="962104" cy="37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558800" imgH="215900" progId="Equation.3">
                  <p:embed/>
                </p:oleObj>
              </mc:Choice>
              <mc:Fallback>
                <p:oleObj name="Equation" r:id="rId3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9778" y="2412509"/>
                        <a:ext cx="962104" cy="37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913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Filling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(5)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Mulden füllen sich langsam mit vielen Regentropfen</a:t>
            </a:r>
          </a:p>
          <a:p>
            <a:r>
              <a:rPr lang="de-DE" dirty="0" smtClean="0"/>
              <a:t>            reflektiert die Quantität eines Regentropfens an der Stelle</a:t>
            </a:r>
          </a:p>
          <a:p>
            <a:r>
              <a:rPr lang="de-DE" dirty="0" smtClean="0"/>
              <a:t>Nachdem der Regen aufhört, können die Regionen mit viel Regentropfen als Mulden klassifiziert werden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70566"/>
              </p:ext>
            </p:extLst>
          </p:nvPr>
        </p:nvGraphicFramePr>
        <p:xfrm>
          <a:off x="1384789" y="2799985"/>
          <a:ext cx="917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" imgW="533400" imgH="215900" progId="Equation.3">
                  <p:embed/>
                </p:oleObj>
              </mc:Choice>
              <mc:Fallback>
                <p:oleObj name="Equation" r:id="rId3" imgW="533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4789" y="2799985"/>
                        <a:ext cx="9175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218774"/>
              </p:ext>
            </p:extLst>
          </p:nvPr>
        </p:nvGraphicFramePr>
        <p:xfrm>
          <a:off x="3060211" y="3124200"/>
          <a:ext cx="7429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5" imgW="431800" imgH="215900" progId="Equation.3">
                  <p:embed/>
                </p:oleObj>
              </mc:Choice>
              <mc:Fallback>
                <p:oleObj name="Equation" r:id="rId5" imgW="431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0211" y="3124200"/>
                        <a:ext cx="74295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27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Jeder Regentropfen hat die selbe Quantität und die Landschaft ist diskret</a:t>
            </a:r>
          </a:p>
          <a:p>
            <a:r>
              <a:rPr lang="de-DE" dirty="0" smtClean="0"/>
              <a:t>Die Regentropfen treffen hintereinander auf die Landschaft </a:t>
            </a:r>
            <a:r>
              <a:rPr lang="de-DE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smtClean="0"/>
              <a:t> keine Interaktion zwischen Regentropfen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021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2-11-26 um 23.2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85" y="269038"/>
            <a:ext cx="5476631" cy="61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3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2-11-26 um 23.2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00" y="244231"/>
            <a:ext cx="5388865" cy="61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6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Fast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Filling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Regentropfen von benachbarten Spots fließen üblicherweise in die gleichen lokalen Minimumregionen </a:t>
            </a:r>
          </a:p>
          <a:p>
            <a:r>
              <a:rPr lang="de-DE" dirty="0" smtClean="0"/>
              <a:t>Der Regentropfen trägt R Einheiten Wasser anstatt einer</a:t>
            </a:r>
          </a:p>
          <a:p>
            <a:r>
              <a:rPr lang="de-DE" dirty="0" smtClean="0"/>
              <a:t>Weniger Regentropfen: K‘ = K / R</a:t>
            </a:r>
          </a:p>
          <a:p>
            <a:r>
              <a:rPr lang="de-DE" dirty="0" smtClean="0"/>
              <a:t>In der inneren Schleife, findet der Algorithmus Regionen die niedriger sind als seine Region mit einem Durchschnitt     , und füllt dann diese Regionen mit    Wasser 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155052"/>
              </p:ext>
            </p:extLst>
          </p:nvPr>
        </p:nvGraphicFramePr>
        <p:xfrm>
          <a:off x="1414095" y="5304691"/>
          <a:ext cx="1106221" cy="34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3" imgW="698500" imgH="215900" progId="Equation.3">
                  <p:embed/>
                </p:oleObj>
              </mc:Choice>
              <mc:Fallback>
                <p:oleObj name="Equation" r:id="rId3" imgW="698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4095" y="5304691"/>
                        <a:ext cx="1106221" cy="341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116308"/>
              </p:ext>
            </p:extLst>
          </p:nvPr>
        </p:nvGraphicFramePr>
        <p:xfrm>
          <a:off x="2986577" y="4633057"/>
          <a:ext cx="20002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5" imgW="127000" imgH="152400" progId="Equation.3">
                  <p:embed/>
                </p:oleObj>
              </mc:Choice>
              <mc:Fallback>
                <p:oleObj name="Equation" r:id="rId5" imgW="1270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6577" y="4633057"/>
                        <a:ext cx="200025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639100"/>
              </p:ext>
            </p:extLst>
          </p:nvPr>
        </p:nvGraphicFramePr>
        <p:xfrm>
          <a:off x="7320207" y="4633057"/>
          <a:ext cx="20002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7" imgW="127000" imgH="152400" progId="Equation.3">
                  <p:embed/>
                </p:oleObj>
              </mc:Choice>
              <mc:Fallback>
                <p:oleObj name="Equation" r:id="rId7" imgW="1270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20207" y="4633057"/>
                        <a:ext cx="200025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99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2-11-26 um 23.20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216511"/>
            <a:ext cx="5457092" cy="63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7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Schritte: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Thresholden</a:t>
            </a:r>
            <a:r>
              <a:rPr lang="de-DE" dirty="0" smtClean="0"/>
              <a:t> der </a:t>
            </a:r>
            <a:r>
              <a:rPr lang="de-DE" dirty="0" err="1" smtClean="0"/>
              <a:t>Measurementfunction</a:t>
            </a:r>
            <a:endParaRPr lang="de-DE" dirty="0" smtClean="0"/>
          </a:p>
          <a:p>
            <a:r>
              <a:rPr lang="de-DE" dirty="0" smtClean="0"/>
              <a:t>Konturanalyse </a:t>
            </a:r>
            <a:r>
              <a:rPr lang="de-DE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>
                <a:sym typeface="Wingdings"/>
              </a:rPr>
              <a:t> </a:t>
            </a:r>
            <a:r>
              <a:rPr lang="de-DE" dirty="0" smtClean="0"/>
              <a:t> Finden der </a:t>
            </a:r>
            <a:r>
              <a:rPr lang="de-DE" dirty="0" err="1" smtClean="0"/>
              <a:t>Blobs</a:t>
            </a:r>
            <a:r>
              <a:rPr lang="de-DE" dirty="0" smtClean="0"/>
              <a:t> </a:t>
            </a:r>
          </a:p>
          <a:p>
            <a:r>
              <a:rPr lang="de-DE" dirty="0" smtClean="0"/>
              <a:t>Tracking mit Hilfe der Euklidischen Distanz</a:t>
            </a:r>
          </a:p>
          <a:p>
            <a:r>
              <a:rPr lang="de-DE" dirty="0" smtClean="0"/>
              <a:t>Zeichnen der Bewegungslinien + Zählung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32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Auflösung</a:t>
            </a:r>
            <a:r>
              <a:rPr lang="de-DE" smtClean="0"/>
              <a:t>: 320 </a:t>
            </a:r>
            <a:r>
              <a:rPr lang="de-DE" dirty="0" smtClean="0"/>
              <a:t>x 240</a:t>
            </a:r>
          </a:p>
          <a:p>
            <a:r>
              <a:rPr lang="de-DE" dirty="0" smtClean="0"/>
              <a:t>Jedes 4. Bild wird berechnet bei einer Framerate von 30 </a:t>
            </a:r>
            <a:r>
              <a:rPr lang="de-DE" dirty="0" err="1" smtClean="0"/>
              <a:t>Fps</a:t>
            </a:r>
            <a:endParaRPr lang="de-DE" dirty="0" smtClean="0"/>
          </a:p>
          <a:p>
            <a:r>
              <a:rPr lang="de-DE" dirty="0" smtClean="0"/>
              <a:t>Je höher die </a:t>
            </a:r>
            <a:r>
              <a:rPr lang="de-DE" dirty="0" err="1" smtClean="0"/>
              <a:t>Kinect</a:t>
            </a:r>
            <a:r>
              <a:rPr lang="de-DE" dirty="0" smtClean="0"/>
              <a:t> hängt, desto mehr Bilder können berechnet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27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Schatten </a:t>
            </a:r>
            <a:r>
              <a:rPr lang="de-DE" dirty="0" smtClean="0"/>
              <a:t>im Tiefenbild waren ein Problem </a:t>
            </a:r>
            <a:r>
              <a:rPr lang="de-DE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smtClean="0">
                <a:sym typeface="Wingdings"/>
              </a:rPr>
              <a:t> mussten entfernt werden (rechenintensiv)</a:t>
            </a:r>
          </a:p>
          <a:p>
            <a:r>
              <a:rPr lang="de-DE" dirty="0" smtClean="0">
                <a:sym typeface="Wingdings"/>
              </a:rPr>
              <a:t>Kamera sollte höher hängen um eine bessere Performance zu erreichen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054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Kinect</a:t>
            </a:r>
            <a:r>
              <a:rPr lang="de-DE" dirty="0" smtClean="0"/>
              <a:t> zählt Personen, die eine Türe passieren</a:t>
            </a:r>
          </a:p>
          <a:p>
            <a:r>
              <a:rPr lang="de-DE" dirty="0" smtClean="0"/>
              <a:t>Tiefenbild der Kamera wird verwendet</a:t>
            </a:r>
          </a:p>
          <a:p>
            <a:r>
              <a:rPr lang="de-DE" dirty="0" smtClean="0"/>
              <a:t>Erkannte Personen werden im Bild </a:t>
            </a:r>
            <a:r>
              <a:rPr lang="de-DE" dirty="0" smtClean="0"/>
              <a:t>markiert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202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Versuchsaufbau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Kinect</a:t>
            </a:r>
            <a:r>
              <a:rPr lang="de-DE" dirty="0" smtClean="0"/>
              <a:t> wird ca. 3 m über dem Boden montiert (aktuell 2.55 m)</a:t>
            </a:r>
            <a:endParaRPr lang="de-DE" dirty="0"/>
          </a:p>
        </p:txBody>
      </p:sp>
      <p:pic>
        <p:nvPicPr>
          <p:cNvPr id="4" name="Bild 3" descr="Bildschirmfoto 2012-11-26 um 23.24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31" y="2735385"/>
            <a:ext cx="4748896" cy="38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Entwicklungsumgebung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Visual Studio 2010</a:t>
            </a:r>
          </a:p>
          <a:p>
            <a:r>
              <a:rPr lang="de-DE" dirty="0" smtClean="0"/>
              <a:t>C#</a:t>
            </a:r>
          </a:p>
          <a:p>
            <a:r>
              <a:rPr lang="de-DE" dirty="0" err="1" smtClean="0"/>
              <a:t>EmguCV</a:t>
            </a:r>
            <a:r>
              <a:rPr lang="de-DE" dirty="0" smtClean="0"/>
              <a:t>: ist ein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.NET </a:t>
            </a:r>
            <a:r>
              <a:rPr lang="de-DE" dirty="0" err="1" smtClean="0"/>
              <a:t>wrapper</a:t>
            </a:r>
            <a:r>
              <a:rPr lang="de-DE" dirty="0" smtClean="0"/>
              <a:t> für die </a:t>
            </a:r>
            <a:r>
              <a:rPr lang="de-DE" dirty="0" err="1" smtClean="0"/>
              <a:t>OpenCV</a:t>
            </a:r>
            <a:r>
              <a:rPr lang="de-DE" dirty="0" smtClean="0"/>
              <a:t> </a:t>
            </a:r>
            <a:r>
              <a:rPr lang="de-DE" dirty="0" err="1" smtClean="0"/>
              <a:t>Libary</a:t>
            </a:r>
            <a:r>
              <a:rPr lang="de-DE" dirty="0" smtClean="0"/>
              <a:t> </a:t>
            </a:r>
          </a:p>
          <a:p>
            <a:r>
              <a:rPr lang="de-DE" dirty="0" smtClean="0"/>
              <a:t>Microsoft </a:t>
            </a:r>
            <a:r>
              <a:rPr lang="de-DE" dirty="0" err="1" smtClean="0"/>
              <a:t>Kinect</a:t>
            </a:r>
            <a:r>
              <a:rPr lang="de-DE" dirty="0" smtClean="0"/>
              <a:t> SDK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67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Vorgehensweise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Tiefendaten in einem bestimmten Bereich (derzeit: 800 mm – </a:t>
            </a:r>
            <a:r>
              <a:rPr lang="de-DE" dirty="0" smtClean="0"/>
              <a:t>1400 mm, individuell einstellbar)</a:t>
            </a:r>
            <a:endParaRPr lang="de-DE" dirty="0" smtClean="0"/>
          </a:p>
          <a:p>
            <a:r>
              <a:rPr lang="de-DE" dirty="0" smtClean="0"/>
              <a:t>Background </a:t>
            </a:r>
            <a:r>
              <a:rPr lang="de-DE" dirty="0" err="1" smtClean="0"/>
              <a:t>Subtraction</a:t>
            </a:r>
            <a:r>
              <a:rPr lang="de-DE" dirty="0" smtClean="0"/>
              <a:t>: Differenzbild + </a:t>
            </a:r>
            <a:r>
              <a:rPr lang="de-DE" dirty="0" err="1" smtClean="0"/>
              <a:t>Morphological</a:t>
            </a:r>
            <a:r>
              <a:rPr lang="de-DE" dirty="0" smtClean="0"/>
              <a:t> </a:t>
            </a:r>
            <a:r>
              <a:rPr lang="de-DE" dirty="0" err="1" smtClean="0"/>
              <a:t>Opening</a:t>
            </a:r>
            <a:endParaRPr lang="de-DE" dirty="0" smtClean="0"/>
          </a:p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Filling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DE" dirty="0" smtClean="0"/>
          </a:p>
          <a:p>
            <a:r>
              <a:rPr lang="de-DE" dirty="0" err="1" smtClean="0"/>
              <a:t>Blob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endParaRPr lang="de-DE" dirty="0"/>
          </a:p>
          <a:p>
            <a:r>
              <a:rPr lang="de-DE" dirty="0" smtClean="0"/>
              <a:t>Tracking</a:t>
            </a:r>
          </a:p>
        </p:txBody>
      </p:sp>
    </p:spTree>
    <p:extLst>
      <p:ext uri="{BB962C8B-B14F-4D97-AF65-F5344CB8AC3E}">
        <p14:creationId xmlns:p14="http://schemas.microsoft.com/office/powerpoint/2010/main" val="356896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Filling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Kopf ist näher zur Kamera als andere Teile des Körpers </a:t>
            </a:r>
            <a:r>
              <a:rPr lang="de-DE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smtClean="0"/>
              <a:t> finde lokale </a:t>
            </a:r>
            <a:r>
              <a:rPr lang="de-DE" dirty="0" err="1" smtClean="0"/>
              <a:t>Minimumsregionen</a:t>
            </a:r>
            <a:endParaRPr lang="de-DE" dirty="0" smtClean="0"/>
          </a:p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Filling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: Simulieren des Regens </a:t>
            </a:r>
            <a:r>
              <a:rPr lang="de-DE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de-DE" dirty="0" smtClean="0"/>
              <a:t>Wasser bewegt sich aufgrund der Schwerkraft in Richtung Mulden bis die potentielle Energie nicht weiter reduziert werden kann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55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Filling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/>
              <a:t>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Wenn </a:t>
            </a:r>
            <a:r>
              <a:rPr lang="de-DE" dirty="0" smtClean="0"/>
              <a:t>der Regentropfen auftrifft, wird sein </a:t>
            </a:r>
            <a:r>
              <a:rPr lang="de-DE" dirty="0" err="1"/>
              <a:t>L</a:t>
            </a:r>
            <a:r>
              <a:rPr lang="de-DE" dirty="0" err="1" smtClean="0"/>
              <a:t>anding</a:t>
            </a:r>
            <a:r>
              <a:rPr lang="de-DE" dirty="0" smtClean="0"/>
              <a:t> Spot mit seiner Nachbarschaft verglichen und die abnehmende Richtung gefunden bis keine Abnahme mehr möglich ist </a:t>
            </a:r>
            <a:r>
              <a:rPr lang="de-DE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smtClean="0"/>
              <a:t>Anzahl an Wassertropfen am „Balance Spot“ nimmt zu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40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Filling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(3)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Tiefenbild als Funktion    </a:t>
            </a:r>
          </a:p>
          <a:p>
            <a:r>
              <a:rPr lang="de-DE" dirty="0" smtClean="0"/>
              <a:t>Tiefeninformation pro Pixel         </a:t>
            </a:r>
          </a:p>
          <a:p>
            <a:r>
              <a:rPr lang="de-DE" dirty="0" smtClean="0"/>
              <a:t>Um Personen im Bild zu finden, müssen die lokalen Minima der Funktion    gefunden werden</a:t>
            </a:r>
          </a:p>
          <a:p>
            <a:r>
              <a:rPr lang="de-DE" dirty="0" smtClean="0"/>
              <a:t>Suchen einer Messfunktion             für 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964866"/>
              </p:ext>
            </p:extLst>
          </p:nvPr>
        </p:nvGraphicFramePr>
        <p:xfrm>
          <a:off x="4427413" y="1797119"/>
          <a:ext cx="282331" cy="342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3" imgW="177800" imgH="215900" progId="Equation.3">
                  <p:embed/>
                </p:oleObj>
              </mc:Choice>
              <mc:Fallback>
                <p:oleObj name="Equation" r:id="rId3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413" y="1797119"/>
                        <a:ext cx="282331" cy="342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598328"/>
              </p:ext>
            </p:extLst>
          </p:nvPr>
        </p:nvGraphicFramePr>
        <p:xfrm>
          <a:off x="4938429" y="2413001"/>
          <a:ext cx="962104" cy="37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5" imgW="558800" imgH="215900" progId="Equation.3">
                  <p:embed/>
                </p:oleObj>
              </mc:Choice>
              <mc:Fallback>
                <p:oleObj name="Equation" r:id="rId5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8429" y="2413001"/>
                        <a:ext cx="962104" cy="37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017473"/>
              </p:ext>
            </p:extLst>
          </p:nvPr>
        </p:nvGraphicFramePr>
        <p:xfrm>
          <a:off x="4145000" y="3395365"/>
          <a:ext cx="282331" cy="342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7" imgW="177800" imgH="215900" progId="Equation.3">
                  <p:embed/>
                </p:oleObj>
              </mc:Choice>
              <mc:Fallback>
                <p:oleObj name="Equation" r:id="rId7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5000" y="3395365"/>
                        <a:ext cx="282331" cy="342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35966"/>
              </p:ext>
            </p:extLst>
          </p:nvPr>
        </p:nvGraphicFramePr>
        <p:xfrm>
          <a:off x="4774953" y="4021138"/>
          <a:ext cx="917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8" imgW="533400" imgH="215900" progId="Equation.3">
                  <p:embed/>
                </p:oleObj>
              </mc:Choice>
              <mc:Fallback>
                <p:oleObj name="Equation" r:id="rId8" imgW="533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74953" y="4021138"/>
                        <a:ext cx="9175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702870"/>
              </p:ext>
            </p:extLst>
          </p:nvPr>
        </p:nvGraphicFramePr>
        <p:xfrm>
          <a:off x="6174155" y="4021138"/>
          <a:ext cx="962104" cy="37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10" imgW="558800" imgH="215900" progId="Equation.3">
                  <p:embed/>
                </p:oleObj>
              </mc:Choice>
              <mc:Fallback>
                <p:oleObj name="Equation" r:id="rId10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4155" y="4021138"/>
                        <a:ext cx="962104" cy="37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04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Anforderungen an die Messfunktion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Robustheit: Die Messfunktion soll das Rauschen der Tiefendaten beseitigen</a:t>
            </a:r>
          </a:p>
          <a:p>
            <a:r>
              <a:rPr lang="de-DE" dirty="0" err="1" smtClean="0"/>
              <a:t>Locality</a:t>
            </a:r>
            <a:r>
              <a:rPr lang="de-DE" dirty="0" smtClean="0"/>
              <a:t>: Es können viele Personen in der Szene sein mit verschiedenen Körperhöhen</a:t>
            </a:r>
            <a:endParaRPr lang="de-DE" dirty="0"/>
          </a:p>
          <a:p>
            <a:r>
              <a:rPr lang="de-DE" dirty="0" err="1" smtClean="0"/>
              <a:t>Scale-Invariance</a:t>
            </a:r>
            <a:r>
              <a:rPr lang="de-DE" dirty="0" smtClean="0"/>
              <a:t>: Die Personenköpfe können verschiedene </a:t>
            </a:r>
            <a:r>
              <a:rPr lang="de-DE" dirty="0" err="1" smtClean="0"/>
              <a:t>Scales</a:t>
            </a:r>
            <a:r>
              <a:rPr lang="de-DE" dirty="0" smtClean="0"/>
              <a:t> haben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69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lare">
  <a:themeElements>
    <a:clrScheme name="Elare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lare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Ela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Elare.thmx</Template>
  <TotalTime>0</TotalTime>
  <Words>488</Words>
  <Application>Microsoft Macintosh PowerPoint</Application>
  <PresentationFormat>Bildschirmpräsentation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Elare</vt:lpstr>
      <vt:lpstr>Equation</vt:lpstr>
      <vt:lpstr>Personenzählung mittels Microsoft Kinect</vt:lpstr>
      <vt:lpstr>Anforderungen</vt:lpstr>
      <vt:lpstr>Versuchsaufbau</vt:lpstr>
      <vt:lpstr>Entwicklungsumgebung</vt:lpstr>
      <vt:lpstr>Vorgehensweise</vt:lpstr>
      <vt:lpstr>Water Filling Algorithm</vt:lpstr>
      <vt:lpstr>Water Filling Algorithm (2)</vt:lpstr>
      <vt:lpstr>Water Filling Algorithm (3)</vt:lpstr>
      <vt:lpstr>Anforderungen an die Messfunktion</vt:lpstr>
      <vt:lpstr>Water Filling Algorithm (4)</vt:lpstr>
      <vt:lpstr>Water Filling Algorithm (5)</vt:lpstr>
      <vt:lpstr>Annahmen</vt:lpstr>
      <vt:lpstr>PowerPoint-Präsentation</vt:lpstr>
      <vt:lpstr>PowerPoint-Präsentation</vt:lpstr>
      <vt:lpstr>Fast Water Filling</vt:lpstr>
      <vt:lpstr>PowerPoint-Präsentation</vt:lpstr>
      <vt:lpstr>Weitere Schritte:</vt:lpstr>
      <vt:lpstr>Ergebnisse</vt:lpstr>
      <vt:lpstr>Probleme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Personenzählung mittels Microsoft Kinect</dc:title>
  <dc:creator>Elisabeth Broneder</dc:creator>
  <cp:lastModifiedBy>Elisabeth Broneder</cp:lastModifiedBy>
  <cp:revision>27</cp:revision>
  <dcterms:created xsi:type="dcterms:W3CDTF">2012-11-26T20:47:05Z</dcterms:created>
  <dcterms:modified xsi:type="dcterms:W3CDTF">2013-01-23T09:46:31Z</dcterms:modified>
</cp:coreProperties>
</file>