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8" r:id="rId4"/>
    <p:sldId id="273" r:id="rId5"/>
    <p:sldId id="268" r:id="rId6"/>
    <p:sldId id="274" r:id="rId7"/>
    <p:sldId id="269" r:id="rId8"/>
    <p:sldId id="265" r:id="rId9"/>
    <p:sldId id="270" r:id="rId10"/>
    <p:sldId id="271" r:id="rId11"/>
    <p:sldId id="263" r:id="rId12"/>
    <p:sldId id="264" r:id="rId13"/>
    <p:sldId id="266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988FFE0-3DC6-459E-A06E-CCF7D7326DE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A39B5A-E4AF-4D35-8CFB-65EE3E7024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8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39B5A-E4AF-4D35-8CFB-65EE3E7024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9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60" y="3955313"/>
            <a:ext cx="7772400" cy="155235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3568952"/>
            <a:ext cx="1424763" cy="29067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357918" y="4870056"/>
            <a:ext cx="2786082" cy="71438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pic>
        <p:nvPicPr>
          <p:cNvPr id="6" name="Picture 5" descr="mas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9144000" cy="30327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4554551"/>
          </a:xfrm>
        </p:spPr>
        <p:txBody>
          <a:bodyPr/>
          <a:lstStyle>
            <a:lvl2pPr marL="542925" indent="-277813">
              <a:buFont typeface="Wingdings" pitchFamily="2" charset="2"/>
              <a:buChar char="§"/>
              <a:defRPr/>
            </a:lvl2pPr>
            <a:lvl3pPr marL="627063" indent="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2720" y="6492875"/>
            <a:ext cx="425292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3D Vision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ank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35170"/>
            <a:ext cx="9144000" cy="43655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472" y="4000504"/>
            <a:ext cx="715803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968663"/>
            <a:ext cx="9144000" cy="889337"/>
          </a:xfrm>
          <a:prstGeom prst="rect">
            <a:avLst/>
          </a:prstGeom>
        </p:spPr>
      </p:pic>
      <p:pic>
        <p:nvPicPr>
          <p:cNvPr id="8" name="Picture 7" descr="heade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15765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614" y="-24"/>
            <a:ext cx="7158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428736"/>
            <a:ext cx="8643998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976" y="6492875"/>
            <a:ext cx="42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3D Vision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282" y="6492875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BF93-773B-430A-9E01-040E562085F3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 descr="tu_inf_smal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310880" y="6408496"/>
            <a:ext cx="680720" cy="3256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781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08038" indent="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08038" indent="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08038" indent="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60" y="3955313"/>
            <a:ext cx="4461540" cy="1564954"/>
          </a:xfrm>
        </p:spPr>
        <p:txBody>
          <a:bodyPr>
            <a:normAutofit/>
          </a:bodyPr>
          <a:lstStyle/>
          <a:p>
            <a:r>
              <a:rPr lang="de-AT" dirty="0" smtClean="0"/>
              <a:t>3D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314" y="5003675"/>
            <a:ext cx="4210929" cy="639903"/>
          </a:xfrm>
        </p:spPr>
        <p:txBody>
          <a:bodyPr>
            <a:normAutofit/>
          </a:bodyPr>
          <a:lstStyle/>
          <a:p>
            <a:r>
              <a:rPr lang="de-AT" b="1" dirty="0" smtClean="0"/>
              <a:t>Robert Sablatnig</a:t>
            </a:r>
          </a:p>
          <a:p>
            <a:r>
              <a:rPr lang="de-AT" dirty="0" smtClean="0"/>
              <a:t>Tutoren: </a:t>
            </a:r>
            <a:r>
              <a:rPr lang="de-AT" dirty="0" smtClean="0"/>
              <a:t>Fabian </a:t>
            </a:r>
            <a:r>
              <a:rPr lang="de-AT" dirty="0" err="1" smtClean="0"/>
              <a:t>Hollaus</a:t>
            </a:r>
            <a:r>
              <a:rPr lang="de-AT" dirty="0" smtClean="0"/>
              <a:t>, Simon Brenner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5" y="3556006"/>
            <a:ext cx="1411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F670072-B6E7-46A4-91A4-546737ACEFF6}" type="datetime1">
              <a:rPr lang="de-AT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15.02.2018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 descr="engel-nurbs_opac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0"/>
            <a:ext cx="4677670" cy="49292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Geomagic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571612"/>
            <a:ext cx="8713694" cy="4554551"/>
          </a:xfrm>
        </p:spPr>
        <p:txBody>
          <a:bodyPr/>
          <a:lstStyle/>
          <a:p>
            <a:r>
              <a:rPr lang="de-AT" dirty="0" smtClean="0"/>
              <a:t>Professional 3D </a:t>
            </a:r>
            <a:r>
              <a:rPr lang="de-AT" dirty="0" err="1" smtClean="0"/>
              <a:t>editing</a:t>
            </a:r>
            <a:r>
              <a:rPr lang="de-AT" dirty="0" smtClean="0"/>
              <a:t> </a:t>
            </a:r>
            <a:r>
              <a:rPr lang="de-AT" dirty="0" err="1" smtClean="0"/>
              <a:t>software</a:t>
            </a:r>
            <a:endParaRPr lang="de-AT" dirty="0" smtClean="0"/>
          </a:p>
          <a:p>
            <a:pPr lvl="1"/>
            <a:r>
              <a:rPr lang="de-AT" dirty="0" smtClean="0"/>
              <a:t>Registration, </a:t>
            </a:r>
            <a:r>
              <a:rPr lang="de-AT" dirty="0" err="1" smtClean="0"/>
              <a:t>noise</a:t>
            </a:r>
            <a:r>
              <a:rPr lang="de-AT" dirty="0" smtClean="0"/>
              <a:t> </a:t>
            </a:r>
            <a:r>
              <a:rPr lang="de-AT" dirty="0" err="1" smtClean="0"/>
              <a:t>removal</a:t>
            </a:r>
            <a:r>
              <a:rPr lang="de-AT" dirty="0" smtClean="0"/>
              <a:t>, hole </a:t>
            </a:r>
            <a:r>
              <a:rPr lang="de-AT" dirty="0" err="1" smtClean="0"/>
              <a:t>filling</a:t>
            </a:r>
            <a:r>
              <a:rPr lang="de-AT" dirty="0" smtClean="0"/>
              <a:t> etc.</a:t>
            </a:r>
          </a:p>
          <a:p>
            <a:pPr lvl="1"/>
            <a:r>
              <a:rPr lang="de-AT" dirty="0" smtClean="0"/>
              <a:t>Validation</a:t>
            </a:r>
          </a:p>
          <a:p>
            <a:r>
              <a:rPr lang="de-AT" dirty="0" smtClean="0"/>
              <a:t>On Lab PCs: </a:t>
            </a:r>
            <a:r>
              <a:rPr lang="de-AT" i="1" dirty="0" err="1" smtClean="0"/>
              <a:t>Geomagic</a:t>
            </a:r>
            <a:r>
              <a:rPr lang="de-AT" i="1" dirty="0" smtClean="0"/>
              <a:t> Studio 12</a:t>
            </a:r>
            <a:r>
              <a:rPr lang="de-AT" dirty="0" smtClean="0"/>
              <a:t> </a:t>
            </a:r>
            <a:r>
              <a:rPr lang="de-AT" dirty="0" err="1" smtClean="0"/>
              <a:t>installed</a:t>
            </a:r>
            <a:endParaRPr lang="de-AT" dirty="0" smtClean="0"/>
          </a:p>
          <a:p>
            <a:r>
              <a:rPr lang="de-AT" dirty="0" smtClean="0"/>
              <a:t>@ Home:</a:t>
            </a:r>
          </a:p>
          <a:p>
            <a:pPr lvl="1"/>
            <a:r>
              <a:rPr lang="de-AT" i="1" dirty="0" err="1" smtClean="0"/>
              <a:t>Geomagic</a:t>
            </a:r>
            <a:r>
              <a:rPr lang="de-AT" i="1" dirty="0" smtClean="0"/>
              <a:t> Studio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discontinued</a:t>
            </a:r>
            <a:r>
              <a:rPr lang="de-AT" dirty="0" smtClean="0"/>
              <a:t> </a:t>
            </a:r>
            <a:r>
              <a:rPr lang="de-AT" dirty="0" err="1" smtClean="0"/>
              <a:t>since</a:t>
            </a:r>
            <a:r>
              <a:rPr lang="de-AT" dirty="0" smtClean="0"/>
              <a:t> 2015</a:t>
            </a:r>
          </a:p>
          <a:p>
            <a:pPr lvl="1"/>
            <a:r>
              <a:rPr lang="de-AT" b="1" i="1" dirty="0" err="1" smtClean="0"/>
              <a:t>Geomagic</a:t>
            </a:r>
            <a:r>
              <a:rPr lang="de-AT" b="1" i="1" dirty="0" smtClean="0"/>
              <a:t> </a:t>
            </a:r>
            <a:r>
              <a:rPr lang="de-AT" b="1" i="1" dirty="0" err="1" smtClean="0"/>
              <a:t>Wrap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equivalent</a:t>
            </a:r>
            <a:r>
              <a:rPr lang="de-AT" dirty="0" smtClean="0"/>
              <a:t> </a:t>
            </a:r>
            <a:r>
              <a:rPr lang="de-AT" dirty="0" err="1" smtClean="0"/>
              <a:t>successor</a:t>
            </a:r>
            <a:endParaRPr lang="de-AT" dirty="0"/>
          </a:p>
          <a:p>
            <a:pPr lvl="1"/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fully</a:t>
            </a:r>
            <a:r>
              <a:rPr lang="de-AT" dirty="0" smtClean="0"/>
              <a:t> </a:t>
            </a:r>
            <a:r>
              <a:rPr lang="de-AT" dirty="0" err="1" smtClean="0"/>
              <a:t>functional</a:t>
            </a:r>
            <a:r>
              <a:rPr lang="de-AT" dirty="0" smtClean="0"/>
              <a:t> </a:t>
            </a:r>
            <a:r>
              <a:rPr lang="de-AT" dirty="0" err="1" smtClean="0"/>
              <a:t>trial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15 </a:t>
            </a:r>
            <a:r>
              <a:rPr lang="de-AT" dirty="0" smtClean="0"/>
              <a:t>Days (</a:t>
            </a:r>
            <a:r>
              <a:rPr lang="de-AT" dirty="0" err="1" smtClean="0"/>
              <a:t>should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enough</a:t>
            </a:r>
            <a:r>
              <a:rPr lang="de-AT" dirty="0" smtClean="0"/>
              <a:t> time..)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76" y="1139050"/>
            <a:ext cx="3640123" cy="19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4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2-4 pages per student</a:t>
            </a:r>
          </a:p>
          <a:p>
            <a:pPr lvl="1"/>
            <a:r>
              <a:rPr lang="de-AT" dirty="0" smtClean="0"/>
              <a:t>Show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results</a:t>
            </a:r>
            <a:endParaRPr lang="de-AT" dirty="0" smtClean="0"/>
          </a:p>
          <a:p>
            <a:pPr lvl="1"/>
            <a:r>
              <a:rPr lang="de-AT" dirty="0" err="1" smtClean="0"/>
              <a:t>Give</a:t>
            </a:r>
            <a:r>
              <a:rPr lang="de-AT" dirty="0" smtClean="0"/>
              <a:t> a short evaluation (meassure the scanner‘s accuracy)</a:t>
            </a:r>
          </a:p>
          <a:p>
            <a:pPr lvl="1"/>
            <a:r>
              <a:rPr lang="de-AT" dirty="0" smtClean="0"/>
              <a:t>Write about the lessons learned when modelling your object</a:t>
            </a:r>
          </a:p>
          <a:p>
            <a:pPr lvl="1"/>
            <a:r>
              <a:rPr lang="de-AT" dirty="0" smtClean="0"/>
              <a:t>Do not explain how the scanner 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11969"/>
            <a:ext cx="3600400" cy="171419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14521" r="-190" b="-14521"/>
          <a:stretch/>
        </p:blipFill>
        <p:spPr>
          <a:xfrm>
            <a:off x="4860032" y="4411969"/>
            <a:ext cx="3638845" cy="20370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Length</a:t>
            </a:r>
          </a:p>
          <a:p>
            <a:pPr lvl="1"/>
            <a:r>
              <a:rPr lang="de-AT" dirty="0" smtClean="0"/>
              <a:t>5-7 minutes</a:t>
            </a:r>
          </a:p>
          <a:p>
            <a:pPr lvl="1"/>
            <a:r>
              <a:rPr lang="de-AT" dirty="0" smtClean="0"/>
              <a:t>Maximally 12 slides (including title page)</a:t>
            </a:r>
          </a:p>
          <a:p>
            <a:r>
              <a:rPr lang="de-AT" dirty="0" smtClean="0"/>
              <a:t>Content</a:t>
            </a:r>
          </a:p>
          <a:p>
            <a:pPr lvl="1"/>
            <a:r>
              <a:rPr lang="de-AT" dirty="0" smtClean="0"/>
              <a:t>Intermediate </a:t>
            </a:r>
            <a:r>
              <a:rPr lang="de-AT" dirty="0" err="1" smtClean="0"/>
              <a:t>results</a:t>
            </a:r>
            <a:endParaRPr lang="de-AT" dirty="0" smtClean="0"/>
          </a:p>
          <a:p>
            <a:pPr lvl="1"/>
            <a:r>
              <a:rPr lang="de-AT" dirty="0" smtClean="0"/>
              <a:t>Point out troubles when modelling your object</a:t>
            </a:r>
          </a:p>
          <a:p>
            <a:pPr lvl="1"/>
            <a:r>
              <a:rPr lang="de-AT" dirty="0" smtClean="0"/>
              <a:t>Give a short evaluation</a:t>
            </a:r>
          </a:p>
          <a:p>
            <a:pPr lvl="1"/>
            <a:r>
              <a:rPr lang="de-AT" dirty="0" smtClean="0"/>
              <a:t>Compare the model‘s volume with the physical 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thank you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584" y="27809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Registration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now</a:t>
            </a:r>
            <a:r>
              <a:rPr lang="de-AT" dirty="0" smtClean="0"/>
              <a:t> open. </a:t>
            </a:r>
            <a:r>
              <a:rPr lang="de-AT" dirty="0" err="1" smtClean="0"/>
              <a:t>Please</a:t>
            </a:r>
            <a:r>
              <a:rPr lang="de-AT" dirty="0" smtClean="0"/>
              <a:t> </a:t>
            </a:r>
            <a:r>
              <a:rPr lang="de-AT" dirty="0" err="1" smtClean="0"/>
              <a:t>register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course</a:t>
            </a:r>
            <a:r>
              <a:rPr lang="de-AT" dirty="0" smtClean="0"/>
              <a:t> via TISS.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Lecture 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3D Vision </a:t>
            </a:r>
            <a:r>
              <a:rPr lang="en-US" dirty="0" smtClean="0"/>
              <a:t>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4" y="1540650"/>
            <a:ext cx="8643998" cy="4554551"/>
          </a:xfrm>
        </p:spPr>
        <p:txBody>
          <a:bodyPr/>
          <a:lstStyle/>
          <a:p>
            <a:r>
              <a:rPr lang="de-AT" dirty="0" smtClean="0"/>
              <a:t>3D scanning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[April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r>
              <a:rPr lang="en-US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April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</a:p>
          <a:p>
            <a:pPr lvl="1"/>
            <a:r>
              <a:rPr lang="de-AT" dirty="0"/>
              <a:t>At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 smtClean="0"/>
              <a:t>institute</a:t>
            </a:r>
            <a:r>
              <a:rPr lang="de-AT" dirty="0" smtClean="0"/>
              <a:t> 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>HA0420, 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Favoritenstraße 9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en-US" dirty="0"/>
          </a:p>
          <a:p>
            <a:r>
              <a:rPr lang="de-AT" dirty="0" smtClean="0"/>
              <a:t>Tutorium	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[May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June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  <a:r>
              <a:rPr lang="en-US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de-AT" dirty="0" smtClean="0"/>
          </a:p>
          <a:p>
            <a:pPr lvl="1"/>
            <a:r>
              <a:rPr lang="de-AT" dirty="0" err="1" smtClean="0"/>
              <a:t>Pong</a:t>
            </a:r>
            <a:r>
              <a:rPr lang="de-AT" dirty="0" smtClean="0"/>
              <a:t> </a:t>
            </a:r>
            <a:r>
              <a:rPr lang="de-AT" dirty="0" err="1" smtClean="0"/>
              <a:t>Room</a:t>
            </a:r>
            <a:r>
              <a:rPr lang="de-AT" dirty="0" smtClean="0"/>
              <a:t> 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>[HGEG15, Favoritenstraße 9]</a:t>
            </a:r>
          </a:p>
          <a:p>
            <a:pPr lvl="1"/>
            <a:r>
              <a:rPr lang="de-AT" dirty="0" err="1" smtClean="0"/>
              <a:t>Monday</a:t>
            </a:r>
            <a:r>
              <a:rPr lang="de-AT" dirty="0" smtClean="0"/>
              <a:t>	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>[12:00 – 14:00]</a:t>
            </a:r>
          </a:p>
          <a:p>
            <a:pPr lvl="1"/>
            <a:r>
              <a:rPr lang="de-AT" dirty="0" err="1" smtClean="0"/>
              <a:t>Thursday</a:t>
            </a:r>
            <a:r>
              <a:rPr lang="de-AT" dirty="0" smtClean="0"/>
              <a:t>	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>[11:00 – 13:00]</a:t>
            </a:r>
          </a:p>
          <a:p>
            <a:r>
              <a:rPr lang="de-AT" dirty="0" smtClean="0"/>
              <a:t>Deadlines</a:t>
            </a:r>
            <a:endParaRPr lang="en-US" dirty="0" smtClean="0"/>
          </a:p>
          <a:p>
            <a:pPr lvl="1"/>
            <a:r>
              <a:rPr lang="de-AT" dirty="0" err="1" smtClean="0"/>
              <a:t>Presentation</a:t>
            </a:r>
            <a:r>
              <a:rPr lang="de-AT" dirty="0" smtClean="0"/>
              <a:t> 			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>End </a:t>
            </a:r>
            <a:r>
              <a:rPr lang="de-AT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> June (TBA) </a:t>
            </a:r>
          </a:p>
          <a:p>
            <a:pPr lvl="1"/>
            <a:r>
              <a:rPr lang="de-AT" dirty="0" smtClean="0"/>
              <a:t>Final Model &amp; </a:t>
            </a:r>
            <a:r>
              <a:rPr lang="de-AT" dirty="0" err="1" smtClean="0"/>
              <a:t>Documentation</a:t>
            </a:r>
            <a:r>
              <a:rPr lang="de-AT" dirty="0" smtClean="0"/>
              <a:t>	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</a:rPr>
              <a:t>after </a:t>
            </a:r>
            <a:r>
              <a:rPr lang="de-AT" dirty="0" err="1" smtClean="0">
                <a:solidFill>
                  <a:schemeClr val="bg1">
                    <a:lumMod val="65000"/>
                  </a:schemeClr>
                </a:solidFill>
              </a:rPr>
              <a:t>presentation</a:t>
            </a:r>
            <a:endParaRPr lang="de-AT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Course </a:t>
            </a:r>
            <a:r>
              <a:rPr lang="de-AT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6085910" cy="4554551"/>
          </a:xfrm>
        </p:spPr>
        <p:txBody>
          <a:bodyPr>
            <a:normAutofit/>
          </a:bodyPr>
          <a:lstStyle/>
          <a:p>
            <a:r>
              <a:rPr lang="de-AT" dirty="0" smtClean="0"/>
              <a:t>Team </a:t>
            </a:r>
            <a:r>
              <a:rPr lang="de-AT" dirty="0" err="1" smtClean="0"/>
              <a:t>size</a:t>
            </a:r>
            <a:endParaRPr lang="de-AT" dirty="0" smtClean="0"/>
          </a:p>
          <a:p>
            <a:pPr lvl="1"/>
            <a:r>
              <a:rPr lang="de-AT" dirty="0" smtClean="0"/>
              <a:t>2-3 </a:t>
            </a:r>
            <a:r>
              <a:rPr lang="de-AT" dirty="0" err="1" smtClean="0"/>
              <a:t>students</a:t>
            </a:r>
            <a:r>
              <a:rPr lang="de-AT" dirty="0" smtClean="0"/>
              <a:t> – 1 </a:t>
            </a:r>
            <a:r>
              <a:rPr lang="de-AT" dirty="0" err="1" smtClean="0"/>
              <a:t>Object</a:t>
            </a:r>
            <a:r>
              <a:rPr lang="de-AT" dirty="0" smtClean="0"/>
              <a:t> per </a:t>
            </a:r>
            <a:r>
              <a:rPr lang="de-AT" dirty="0" err="1" smtClean="0"/>
              <a:t>student</a:t>
            </a:r>
            <a:endParaRPr lang="de-AT" dirty="0" smtClean="0"/>
          </a:p>
          <a:p>
            <a:r>
              <a:rPr lang="de-AT" dirty="0" smtClean="0"/>
              <a:t>Tasks:</a:t>
            </a:r>
          </a:p>
          <a:p>
            <a:pPr lvl="1"/>
            <a:r>
              <a:rPr lang="de-AT" dirty="0" smtClean="0"/>
              <a:t>Scan an </a:t>
            </a:r>
            <a:r>
              <a:rPr lang="de-AT" dirty="0" err="1" smtClean="0"/>
              <a:t>object</a:t>
            </a:r>
            <a:r>
              <a:rPr lang="de-AT" dirty="0" smtClean="0"/>
              <a:t> (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choice</a:t>
            </a:r>
            <a:r>
              <a:rPr lang="de-AT" dirty="0" smtClean="0"/>
              <a:t>)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our</a:t>
            </a:r>
            <a:r>
              <a:rPr lang="de-AT" dirty="0" smtClean="0"/>
              <a:t> </a:t>
            </a:r>
            <a:r>
              <a:rPr lang="de-AT" dirty="0" smtClean="0"/>
              <a:t>Minolta </a:t>
            </a:r>
            <a:r>
              <a:rPr lang="de-AT" dirty="0" err="1" smtClean="0"/>
              <a:t>laser</a:t>
            </a:r>
            <a:r>
              <a:rPr lang="de-AT" dirty="0" smtClean="0"/>
              <a:t> </a:t>
            </a:r>
            <a:r>
              <a:rPr lang="de-AT" dirty="0" err="1" smtClean="0"/>
              <a:t>scanner</a:t>
            </a:r>
            <a:r>
              <a:rPr lang="de-AT" dirty="0" smtClean="0"/>
              <a:t> </a:t>
            </a:r>
            <a:r>
              <a:rPr lang="de-AT" b="1" dirty="0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our</a:t>
            </a:r>
            <a:r>
              <a:rPr lang="de-AT" dirty="0" smtClean="0"/>
              <a:t> </a:t>
            </a:r>
            <a:r>
              <a:rPr lang="de-AT" dirty="0" err="1" smtClean="0"/>
              <a:t>Aicon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Structured Light </a:t>
            </a:r>
            <a:r>
              <a:rPr lang="de-AT" dirty="0" smtClean="0"/>
              <a:t>Scanner</a:t>
            </a:r>
            <a:endParaRPr lang="de-AT" dirty="0" smtClean="0"/>
          </a:p>
          <a:p>
            <a:pPr lvl="1"/>
            <a:r>
              <a:rPr lang="de-AT" dirty="0" smtClean="0"/>
              <a:t>Create a </a:t>
            </a:r>
            <a:r>
              <a:rPr lang="de-AT" dirty="0" err="1" smtClean="0"/>
              <a:t>Structure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Motion </a:t>
            </a:r>
            <a:r>
              <a:rPr lang="de-AT" dirty="0" err="1" smtClean="0"/>
              <a:t>model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b="1" dirty="0" smtClean="0"/>
              <a:t>same</a:t>
            </a:r>
            <a:r>
              <a:rPr lang="de-AT" dirty="0" smtClean="0"/>
              <a:t> </a:t>
            </a:r>
            <a:r>
              <a:rPr lang="de-AT" dirty="0" err="1" smtClean="0"/>
              <a:t>object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taking</a:t>
            </a:r>
            <a:r>
              <a:rPr lang="de-AT" dirty="0" smtClean="0"/>
              <a:t> </a:t>
            </a:r>
            <a:r>
              <a:rPr lang="de-AT" dirty="0" err="1" smtClean="0"/>
              <a:t>photos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processing</a:t>
            </a:r>
            <a:r>
              <a:rPr lang="de-AT" dirty="0" smtClean="0"/>
              <a:t> </a:t>
            </a:r>
            <a:r>
              <a:rPr lang="de-AT" dirty="0" err="1" smtClean="0"/>
              <a:t>them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a </a:t>
            </a:r>
            <a:r>
              <a:rPr lang="de-AT" dirty="0" err="1" smtClean="0"/>
              <a:t>suitable</a:t>
            </a:r>
            <a:r>
              <a:rPr lang="de-AT" dirty="0" smtClean="0"/>
              <a:t> </a:t>
            </a:r>
            <a:r>
              <a:rPr lang="de-AT" dirty="0" err="1" smtClean="0"/>
              <a:t>software</a:t>
            </a:r>
            <a:endParaRPr lang="de-AT" dirty="0" smtClean="0"/>
          </a:p>
          <a:p>
            <a:pPr lvl="1"/>
            <a:r>
              <a:rPr lang="de-AT" dirty="0" err="1" smtClean="0"/>
              <a:t>Compare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outputs</a:t>
            </a:r>
            <a:endParaRPr lang="de-A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3D Vision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6" descr="III_scan_aufnah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44824"/>
            <a:ext cx="2533706" cy="2865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3D Scanning – Minolta / </a:t>
            </a:r>
            <a:r>
              <a:rPr lang="de-AT" dirty="0" err="1" smtClean="0"/>
              <a:t>Aicon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Near</a:t>
            </a:r>
            <a:r>
              <a:rPr lang="de-AT" dirty="0" smtClean="0"/>
              <a:t>-range </a:t>
            </a:r>
            <a:r>
              <a:rPr lang="de-AT" dirty="0" err="1" smtClean="0"/>
              <a:t>laser</a:t>
            </a:r>
            <a:r>
              <a:rPr lang="de-AT" dirty="0" smtClean="0"/>
              <a:t> / Structured Light scanner</a:t>
            </a:r>
          </a:p>
          <a:p>
            <a:pPr lvl="1"/>
            <a:r>
              <a:rPr lang="de-AT" dirty="0" smtClean="0"/>
              <a:t>Triangulation </a:t>
            </a:r>
          </a:p>
          <a:p>
            <a:r>
              <a:rPr lang="de-AT" dirty="0" smtClean="0"/>
              <a:t>1 </a:t>
            </a:r>
            <a:r>
              <a:rPr lang="de-AT" dirty="0" err="1" smtClean="0"/>
              <a:t>object</a:t>
            </a:r>
            <a:r>
              <a:rPr lang="de-AT" dirty="0" smtClean="0"/>
              <a:t> per </a:t>
            </a:r>
            <a:r>
              <a:rPr lang="de-AT" dirty="0" err="1" smtClean="0"/>
              <a:t>student</a:t>
            </a:r>
            <a:endParaRPr lang="de-AT" dirty="0" smtClean="0"/>
          </a:p>
          <a:p>
            <a:pPr lvl="1"/>
            <a:r>
              <a:rPr lang="de-AT" dirty="0" smtClean="0"/>
              <a:t>Bring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dirty="0" smtClean="0"/>
              <a:t> </a:t>
            </a:r>
            <a:r>
              <a:rPr lang="de-AT" dirty="0" err="1" smtClean="0"/>
              <a:t>object</a:t>
            </a:r>
            <a:endParaRPr lang="de-AT" dirty="0" smtClean="0"/>
          </a:p>
          <a:p>
            <a:r>
              <a:rPr lang="de-AT" dirty="0" smtClean="0"/>
              <a:t>Tasks</a:t>
            </a:r>
          </a:p>
          <a:p>
            <a:pPr lvl="1"/>
            <a:r>
              <a:rPr lang="de-AT" dirty="0" smtClean="0"/>
              <a:t>Noise removal, registration and merging</a:t>
            </a:r>
          </a:p>
          <a:p>
            <a:pPr lvl="1"/>
            <a:r>
              <a:rPr lang="de-AT" dirty="0" smtClean="0"/>
              <a:t>Waterproof 3D Model</a:t>
            </a:r>
          </a:p>
          <a:p>
            <a:pPr lvl="1"/>
            <a:r>
              <a:rPr lang="de-AT" dirty="0" smtClean="0"/>
              <a:t>Evaluation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3D Vision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5" y="3520922"/>
            <a:ext cx="2664296" cy="276277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64" y="1204900"/>
            <a:ext cx="2218599" cy="22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88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Structure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Take </a:t>
            </a:r>
            <a:r>
              <a:rPr lang="de-AT" b="1" dirty="0" err="1" smtClean="0"/>
              <a:t>good</a:t>
            </a:r>
            <a:r>
              <a:rPr lang="de-AT" dirty="0" smtClean="0"/>
              <a:t> </a:t>
            </a:r>
            <a:r>
              <a:rPr lang="de-AT" dirty="0" err="1" smtClean="0"/>
              <a:t>pictures</a:t>
            </a:r>
            <a:endParaRPr lang="de-AT" dirty="0"/>
          </a:p>
          <a:p>
            <a:r>
              <a:rPr lang="de-AT" dirty="0" smtClean="0"/>
              <a:t>Create 3D </a:t>
            </a:r>
            <a:r>
              <a:rPr lang="de-AT" dirty="0" err="1" smtClean="0"/>
              <a:t>model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SfM</a:t>
            </a:r>
            <a:r>
              <a:rPr lang="de-AT" dirty="0" smtClean="0"/>
              <a:t> </a:t>
            </a:r>
            <a:r>
              <a:rPr lang="de-AT" dirty="0" err="1" smtClean="0"/>
              <a:t>software</a:t>
            </a:r>
            <a:r>
              <a:rPr lang="de-AT" dirty="0" smtClean="0"/>
              <a:t>, </a:t>
            </a:r>
            <a:r>
              <a:rPr lang="de-AT" dirty="0" err="1" smtClean="0"/>
              <a:t>e.g</a:t>
            </a:r>
            <a:endParaRPr lang="de-AT" dirty="0" smtClean="0"/>
          </a:p>
          <a:p>
            <a:pPr lvl="1"/>
            <a:r>
              <a:rPr lang="de-AT" dirty="0" err="1" smtClean="0"/>
              <a:t>VisualSFM</a:t>
            </a:r>
            <a:r>
              <a:rPr lang="de-AT" dirty="0" smtClean="0"/>
              <a:t>: open </a:t>
            </a:r>
            <a:r>
              <a:rPr lang="de-AT" dirty="0" err="1" smtClean="0"/>
              <a:t>source</a:t>
            </a:r>
            <a:r>
              <a:rPr lang="de-AT" dirty="0" smtClean="0"/>
              <a:t>, </a:t>
            </a:r>
            <a:r>
              <a:rPr lang="de-AT" dirty="0" err="1" smtClean="0"/>
              <a:t>very</a:t>
            </a:r>
            <a:r>
              <a:rPr lang="de-AT" dirty="0" smtClean="0"/>
              <a:t> </a:t>
            </a:r>
            <a:r>
              <a:rPr lang="de-AT" dirty="0" err="1" smtClean="0"/>
              <a:t>basic</a:t>
            </a:r>
            <a:endParaRPr lang="de-AT" dirty="0"/>
          </a:p>
          <a:p>
            <a:pPr lvl="1"/>
            <a:r>
              <a:rPr lang="de-AT" dirty="0" err="1" smtClean="0"/>
              <a:t>Agisoft</a:t>
            </a:r>
            <a:r>
              <a:rPr lang="de-AT" dirty="0" smtClean="0"/>
              <a:t> </a:t>
            </a:r>
            <a:r>
              <a:rPr lang="de-AT" dirty="0" err="1" smtClean="0"/>
              <a:t>Photoscan</a:t>
            </a:r>
            <a:r>
              <a:rPr lang="de-AT" dirty="0" smtClean="0"/>
              <a:t>: </a:t>
            </a:r>
            <a:r>
              <a:rPr lang="de-AT" dirty="0" err="1" smtClean="0"/>
              <a:t>commercial</a:t>
            </a:r>
            <a:r>
              <a:rPr lang="de-AT" dirty="0" smtClean="0"/>
              <a:t>, lots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nice</a:t>
            </a:r>
            <a:r>
              <a:rPr lang="de-AT" dirty="0" smtClean="0"/>
              <a:t> </a:t>
            </a:r>
            <a:r>
              <a:rPr lang="de-AT" dirty="0" err="1" smtClean="0"/>
              <a:t>feastures</a:t>
            </a:r>
            <a:r>
              <a:rPr lang="de-AT" dirty="0" smtClean="0"/>
              <a:t>, 30 </a:t>
            </a:r>
            <a:r>
              <a:rPr lang="de-AT" dirty="0" err="1" smtClean="0"/>
              <a:t>days</a:t>
            </a:r>
            <a:r>
              <a:rPr lang="de-AT" dirty="0" smtClean="0"/>
              <a:t> </a:t>
            </a:r>
            <a:r>
              <a:rPr lang="de-AT" dirty="0" err="1" smtClean="0"/>
              <a:t>full</a:t>
            </a:r>
            <a:r>
              <a:rPr lang="de-AT" dirty="0" smtClean="0"/>
              <a:t> </a:t>
            </a:r>
            <a:r>
              <a:rPr lang="de-AT" dirty="0" err="1" smtClean="0"/>
              <a:t>trial</a:t>
            </a:r>
            <a:r>
              <a:rPr lang="de-AT" dirty="0" smtClean="0"/>
              <a:t> </a:t>
            </a:r>
            <a:r>
              <a:rPr lang="de-AT" dirty="0" err="1" smtClean="0"/>
              <a:t>available</a:t>
            </a:r>
            <a:endParaRPr lang="de-AT" dirty="0" smtClean="0"/>
          </a:p>
          <a:p>
            <a:r>
              <a:rPr lang="de-AT" dirty="0" smtClean="0"/>
              <a:t>Export </a:t>
            </a:r>
            <a:r>
              <a:rPr lang="de-AT" dirty="0" err="1" smtClean="0"/>
              <a:t>model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refine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in </a:t>
            </a:r>
            <a:r>
              <a:rPr lang="de-AT" dirty="0" err="1" smtClean="0"/>
              <a:t>Geomagic</a:t>
            </a:r>
            <a:r>
              <a:rPr lang="de-AT" dirty="0" smtClean="0"/>
              <a:t> (</a:t>
            </a:r>
            <a:r>
              <a:rPr lang="de-AT" dirty="0" err="1" smtClean="0"/>
              <a:t>noise</a:t>
            </a:r>
            <a:r>
              <a:rPr lang="de-AT" dirty="0" smtClean="0"/>
              <a:t> </a:t>
            </a:r>
            <a:r>
              <a:rPr lang="de-AT" dirty="0" err="1" smtClean="0"/>
              <a:t>removal</a:t>
            </a:r>
            <a:r>
              <a:rPr lang="de-AT" dirty="0" smtClean="0"/>
              <a:t> </a:t>
            </a:r>
            <a:r>
              <a:rPr lang="de-AT" dirty="0" err="1" smtClean="0"/>
              <a:t>etc</a:t>
            </a:r>
            <a:r>
              <a:rPr lang="de-AT" dirty="0" smtClean="0"/>
              <a:t>)</a:t>
            </a:r>
          </a:p>
          <a:p>
            <a:r>
              <a:rPr lang="de-AT" dirty="0" smtClean="0"/>
              <a:t>Waterproof </a:t>
            </a:r>
            <a:r>
              <a:rPr lang="de-AT" dirty="0" smtClean="0"/>
              <a:t>3D model not </a:t>
            </a:r>
            <a:r>
              <a:rPr lang="de-AT" dirty="0" err="1" smtClean="0"/>
              <a:t>necessary</a:t>
            </a:r>
            <a:r>
              <a:rPr lang="de-AT" dirty="0" smtClean="0"/>
              <a:t>, but </a:t>
            </a:r>
            <a:r>
              <a:rPr lang="de-AT" dirty="0" err="1" smtClean="0"/>
              <a:t>nice-to-have</a:t>
            </a:r>
            <a:endParaRPr lang="de-AT" dirty="0"/>
          </a:p>
          <a:p>
            <a:r>
              <a:rPr lang="de-AT" dirty="0" err="1" smtClean="0"/>
              <a:t>Compare</a:t>
            </a:r>
            <a:r>
              <a:rPr lang="de-AT" dirty="0" smtClean="0"/>
              <a:t> </a:t>
            </a:r>
            <a:r>
              <a:rPr lang="de-AT" dirty="0" err="1" smtClean="0"/>
              <a:t>output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scanned</a:t>
            </a:r>
            <a:r>
              <a:rPr lang="de-AT" dirty="0" smtClean="0"/>
              <a:t> </a:t>
            </a:r>
            <a:r>
              <a:rPr lang="de-AT" dirty="0" err="1" smtClean="0"/>
              <a:t>object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Tips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taking</a:t>
            </a:r>
            <a:r>
              <a:rPr lang="de-AT" dirty="0" smtClean="0"/>
              <a:t> </a:t>
            </a:r>
            <a:r>
              <a:rPr lang="de-AT" dirty="0" err="1" smtClean="0"/>
              <a:t>pictures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err="1" smtClean="0"/>
              <a:t>Use</a:t>
            </a:r>
            <a:r>
              <a:rPr lang="de-AT" dirty="0" smtClean="0"/>
              <a:t> proper </a:t>
            </a:r>
            <a:r>
              <a:rPr lang="de-AT" dirty="0" err="1" smtClean="0"/>
              <a:t>camera</a:t>
            </a:r>
            <a:r>
              <a:rPr lang="de-AT" dirty="0" smtClean="0"/>
              <a:t>!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don‘t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access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one</a:t>
            </a:r>
            <a:r>
              <a:rPr lang="de-AT" dirty="0" smtClean="0"/>
              <a:t>,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two</a:t>
            </a:r>
            <a:r>
              <a:rPr lang="de-AT" dirty="0" smtClean="0"/>
              <a:t> </a:t>
            </a:r>
            <a:r>
              <a:rPr lang="de-AT" dirty="0" err="1" smtClean="0"/>
              <a:t>Nikons</a:t>
            </a:r>
            <a:r>
              <a:rPr lang="de-AT" dirty="0" smtClean="0"/>
              <a:t> + </a:t>
            </a:r>
            <a:r>
              <a:rPr lang="de-AT" dirty="0" err="1" smtClean="0"/>
              <a:t>tripods</a:t>
            </a:r>
            <a:r>
              <a:rPr lang="de-AT" dirty="0" smtClean="0"/>
              <a:t> at </a:t>
            </a:r>
            <a:r>
              <a:rPr lang="de-AT" dirty="0" err="1" smtClean="0"/>
              <a:t>the</a:t>
            </a:r>
            <a:r>
              <a:rPr lang="de-AT" dirty="0" smtClean="0"/>
              <a:t> lab.</a:t>
            </a:r>
          </a:p>
          <a:p>
            <a:r>
              <a:rPr lang="de-AT" dirty="0" err="1" smtClean="0"/>
              <a:t>Use</a:t>
            </a:r>
            <a:r>
              <a:rPr lang="de-AT" dirty="0" smtClean="0"/>
              <a:t> a </a:t>
            </a:r>
            <a:r>
              <a:rPr lang="de-AT" dirty="0" err="1" smtClean="0"/>
              <a:t>small</a:t>
            </a:r>
            <a:r>
              <a:rPr lang="de-AT" dirty="0" smtClean="0"/>
              <a:t> </a:t>
            </a:r>
            <a:r>
              <a:rPr lang="de-AT" dirty="0" err="1" smtClean="0"/>
              <a:t>aperture</a:t>
            </a:r>
            <a:r>
              <a:rPr lang="de-AT" dirty="0" smtClean="0"/>
              <a:t> (e.g. f20) </a:t>
            </a:r>
            <a:r>
              <a:rPr lang="de-AT" dirty="0" err="1" smtClean="0"/>
              <a:t>for</a:t>
            </a:r>
            <a:r>
              <a:rPr lang="de-AT" dirty="0" smtClean="0"/>
              <a:t> high </a:t>
            </a:r>
            <a:r>
              <a:rPr lang="de-AT" dirty="0" err="1" smtClean="0"/>
              <a:t>DoF</a:t>
            </a:r>
            <a:endParaRPr lang="de-AT" dirty="0" smtClean="0"/>
          </a:p>
          <a:p>
            <a:r>
              <a:rPr lang="de-AT" dirty="0" err="1" smtClean="0"/>
              <a:t>Use</a:t>
            </a:r>
            <a:r>
              <a:rPr lang="de-AT" dirty="0" smtClean="0"/>
              <a:t> a </a:t>
            </a:r>
            <a:r>
              <a:rPr lang="de-AT" dirty="0" err="1" smtClean="0"/>
              <a:t>tripod</a:t>
            </a:r>
            <a:r>
              <a:rPr lang="de-AT" dirty="0" smtClean="0"/>
              <a:t> </a:t>
            </a:r>
            <a:r>
              <a:rPr lang="de-AT" dirty="0" err="1" smtClean="0"/>
              <a:t>when</a:t>
            </a:r>
            <a:r>
              <a:rPr lang="de-AT" dirty="0" smtClean="0"/>
              <a:t> </a:t>
            </a:r>
            <a:r>
              <a:rPr lang="de-AT" dirty="0" err="1" smtClean="0"/>
              <a:t>indoors</a:t>
            </a:r>
            <a:r>
              <a:rPr lang="de-AT" dirty="0" smtClean="0"/>
              <a:t> (</a:t>
            </a:r>
            <a:r>
              <a:rPr lang="de-AT" dirty="0" err="1" smtClean="0"/>
              <a:t>small</a:t>
            </a:r>
            <a:r>
              <a:rPr lang="de-AT" dirty="0" smtClean="0"/>
              <a:t> </a:t>
            </a:r>
            <a:r>
              <a:rPr lang="de-AT" dirty="0" err="1" smtClean="0"/>
              <a:t>aperture</a:t>
            </a:r>
            <a:r>
              <a:rPr lang="de-AT" dirty="0" err="1" smtClean="0">
                <a:sym typeface="Wingdings" panose="05000000000000000000" pitchFamily="2" charset="2"/>
              </a:rPr>
              <a:t>longer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exposure</a:t>
            </a:r>
            <a:r>
              <a:rPr lang="de-AT" dirty="0" smtClean="0">
                <a:sym typeface="Wingdings" panose="05000000000000000000" pitchFamily="2" charset="2"/>
              </a:rPr>
              <a:t>)</a:t>
            </a:r>
          </a:p>
          <a:p>
            <a:r>
              <a:rPr lang="de-AT" dirty="0" smtClean="0"/>
              <a:t>Move </a:t>
            </a:r>
            <a:r>
              <a:rPr lang="de-AT" dirty="0" err="1" smtClean="0"/>
              <a:t>around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object</a:t>
            </a:r>
            <a:r>
              <a:rPr lang="de-AT" dirty="0" smtClean="0"/>
              <a:t> at </a:t>
            </a:r>
            <a:r>
              <a:rPr lang="de-AT" dirty="0" err="1" smtClean="0"/>
              <a:t>constant</a:t>
            </a:r>
            <a:r>
              <a:rPr lang="de-AT" dirty="0" smtClean="0"/>
              <a:t> </a:t>
            </a:r>
            <a:r>
              <a:rPr lang="de-AT" dirty="0" err="1" smtClean="0"/>
              <a:t>height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distance</a:t>
            </a:r>
            <a:r>
              <a:rPr lang="de-AT" dirty="0" smtClean="0"/>
              <a:t> in ~10°-</a:t>
            </a:r>
            <a:r>
              <a:rPr lang="de-AT" dirty="0" err="1" smtClean="0"/>
              <a:t>steps</a:t>
            </a:r>
            <a:r>
              <a:rPr lang="de-AT" dirty="0" smtClean="0"/>
              <a:t>; do </a:t>
            </a:r>
            <a:r>
              <a:rPr lang="de-AT" dirty="0" err="1" smtClean="0"/>
              <a:t>several</a:t>
            </a:r>
            <a:r>
              <a:rPr lang="de-AT" dirty="0" smtClean="0"/>
              <a:t> </a:t>
            </a:r>
            <a:r>
              <a:rPr lang="de-AT" dirty="0" err="1" smtClean="0"/>
              <a:t>rounds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different </a:t>
            </a:r>
            <a:r>
              <a:rPr lang="de-AT" dirty="0" err="1" smtClean="0"/>
              <a:t>heights</a:t>
            </a:r>
            <a:r>
              <a:rPr lang="de-AT" dirty="0" smtClean="0"/>
              <a:t>.</a:t>
            </a:r>
          </a:p>
          <a:p>
            <a:r>
              <a:rPr lang="de-AT" dirty="0" err="1" smtClean="0"/>
              <a:t>Make</a:t>
            </a:r>
            <a:r>
              <a:rPr lang="de-AT" dirty="0" smtClean="0"/>
              <a:t> </a:t>
            </a:r>
            <a:r>
              <a:rPr lang="de-AT" dirty="0" err="1" smtClean="0"/>
              <a:t>raw</a:t>
            </a:r>
            <a:r>
              <a:rPr lang="de-AT" dirty="0" smtClean="0"/>
              <a:t> </a:t>
            </a:r>
            <a:r>
              <a:rPr lang="de-AT" dirty="0" err="1" smtClean="0"/>
              <a:t>images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convert</a:t>
            </a:r>
            <a:r>
              <a:rPr lang="de-AT" dirty="0" smtClean="0"/>
              <a:t> </a:t>
            </a:r>
            <a:r>
              <a:rPr lang="de-AT" dirty="0" err="1" smtClean="0"/>
              <a:t>them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TIFFs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no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data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loss</a:t>
            </a:r>
            <a:r>
              <a:rPr lang="de-AT" dirty="0" smtClean="0">
                <a:sym typeface="Wingdings" panose="05000000000000000000" pitchFamily="2" charset="2"/>
              </a:rPr>
              <a:t>! </a:t>
            </a:r>
            <a:r>
              <a:rPr lang="de-AT" dirty="0">
                <a:sym typeface="Wingdings" panose="05000000000000000000" pitchFamily="2" charset="2"/>
              </a:rPr>
              <a:t>(</a:t>
            </a:r>
            <a:r>
              <a:rPr lang="de-AT" dirty="0" err="1" smtClean="0">
                <a:sym typeface="Wingdings" panose="05000000000000000000" pitchFamily="2" charset="2"/>
              </a:rPr>
              <a:t>Unfortunately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VisualSfM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doesn‘t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support</a:t>
            </a:r>
            <a:r>
              <a:rPr lang="de-AT" dirty="0" smtClean="0">
                <a:sym typeface="Wingdings" panose="05000000000000000000" pitchFamily="2" charset="2"/>
              </a:rPr>
              <a:t> TIFFs..)</a:t>
            </a:r>
          </a:p>
          <a:p>
            <a:r>
              <a:rPr lang="de-AT" dirty="0" err="1" smtClean="0">
                <a:sym typeface="Wingdings" panose="05000000000000000000" pitchFamily="2" charset="2"/>
              </a:rPr>
              <a:t>If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your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object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has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little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texture</a:t>
            </a:r>
            <a:r>
              <a:rPr lang="de-AT" dirty="0" smtClean="0">
                <a:sym typeface="Wingdings" panose="05000000000000000000" pitchFamily="2" charset="2"/>
              </a:rPr>
              <a:t>, </a:t>
            </a:r>
            <a:r>
              <a:rPr lang="de-AT" dirty="0" err="1" smtClean="0">
                <a:sym typeface="Wingdings" panose="05000000000000000000" pitchFamily="2" charset="2"/>
              </a:rPr>
              <a:t>put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it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onto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something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textured</a:t>
            </a:r>
            <a:r>
              <a:rPr lang="de-AT" dirty="0" smtClean="0">
                <a:sym typeface="Wingdings" panose="05000000000000000000" pitchFamily="2" charset="2"/>
              </a:rPr>
              <a:t> (e.g. </a:t>
            </a:r>
            <a:r>
              <a:rPr lang="de-AT" dirty="0" err="1" smtClean="0">
                <a:sym typeface="Wingdings" panose="05000000000000000000" pitchFamily="2" charset="2"/>
              </a:rPr>
              <a:t>newspaper</a:t>
            </a:r>
            <a:r>
              <a:rPr lang="de-AT" dirty="0" smtClean="0">
                <a:sym typeface="Wingdings" panose="05000000000000000000" pitchFamily="2" charset="2"/>
              </a:rPr>
              <a:t>)</a:t>
            </a:r>
            <a:endParaRPr lang="de-AT" dirty="0" smtClean="0"/>
          </a:p>
          <a:p>
            <a:r>
              <a:rPr lang="de-AT" dirty="0" err="1" smtClean="0"/>
              <a:t>Put</a:t>
            </a:r>
            <a:r>
              <a:rPr lang="de-AT" dirty="0" smtClean="0"/>
              <a:t> a </a:t>
            </a:r>
            <a:r>
              <a:rPr lang="de-AT" dirty="0" err="1" smtClean="0"/>
              <a:t>ruler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scene</a:t>
            </a:r>
            <a:r>
              <a:rPr lang="de-AT" dirty="0" smtClean="0"/>
              <a:t>! So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correctly</a:t>
            </a:r>
            <a:r>
              <a:rPr lang="de-AT" dirty="0" smtClean="0"/>
              <a:t> </a:t>
            </a:r>
            <a:r>
              <a:rPr lang="de-AT" dirty="0" err="1" smtClean="0"/>
              <a:t>scale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object</a:t>
            </a:r>
            <a:r>
              <a:rPr lang="de-AT" dirty="0"/>
              <a:t> </a:t>
            </a:r>
            <a:r>
              <a:rPr lang="de-AT" dirty="0" err="1" smtClean="0"/>
              <a:t>afterwards</a:t>
            </a:r>
            <a:r>
              <a:rPr lang="de-AT" dirty="0" smtClean="0"/>
              <a:t>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534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 </a:t>
            </a:r>
            <a:r>
              <a:rPr lang="de-AT" dirty="0" err="1" smtClean="0"/>
              <a:t>Photoscan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" y="1372387"/>
            <a:ext cx="9144000" cy="4953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Choose</a:t>
            </a:r>
            <a:r>
              <a:rPr lang="de-AT" dirty="0" smtClean="0"/>
              <a:t> </a:t>
            </a:r>
            <a:r>
              <a:rPr lang="de-AT" dirty="0" smtClean="0"/>
              <a:t>an object which you can access througout the </a:t>
            </a:r>
            <a:r>
              <a:rPr lang="de-AT" dirty="0" err="1" smtClean="0"/>
              <a:t>whole</a:t>
            </a:r>
            <a:r>
              <a:rPr lang="de-AT" dirty="0" smtClean="0"/>
              <a:t> </a:t>
            </a:r>
            <a:r>
              <a:rPr lang="de-AT" dirty="0" err="1" smtClean="0"/>
              <a:t>term</a:t>
            </a:r>
            <a:endParaRPr lang="de-AT" dirty="0" smtClean="0"/>
          </a:p>
          <a:p>
            <a:r>
              <a:rPr lang="de-AT" dirty="0"/>
              <a:t>Size: </a:t>
            </a:r>
            <a:r>
              <a:rPr lang="de-AT" dirty="0" err="1"/>
              <a:t>apple</a:t>
            </a:r>
            <a:r>
              <a:rPr lang="de-AT" dirty="0"/>
              <a:t> - </a:t>
            </a:r>
            <a:r>
              <a:rPr lang="de-AT" dirty="0" err="1" smtClean="0"/>
              <a:t>pinapple</a:t>
            </a:r>
            <a:endParaRPr lang="de-AT" dirty="0" smtClean="0"/>
          </a:p>
          <a:p>
            <a:r>
              <a:rPr lang="de-AT" dirty="0" smtClean="0"/>
              <a:t>Ideally a waterproof </a:t>
            </a:r>
            <a:r>
              <a:rPr lang="de-AT" dirty="0" err="1" smtClean="0"/>
              <a:t>object</a:t>
            </a:r>
            <a:endParaRPr lang="de-AT" dirty="0" smtClean="0"/>
          </a:p>
          <a:p>
            <a:r>
              <a:rPr lang="de-AT" dirty="0" smtClean="0"/>
              <a:t>Matte </a:t>
            </a:r>
            <a:r>
              <a:rPr lang="de-AT" dirty="0" err="1" smtClean="0"/>
              <a:t>surface</a:t>
            </a:r>
            <a:r>
              <a:rPr lang="de-AT" dirty="0" smtClean="0"/>
              <a:t>, </a:t>
            </a:r>
            <a:r>
              <a:rPr lang="de-AT" dirty="0" err="1" smtClean="0"/>
              <a:t>moderately</a:t>
            </a:r>
            <a:r>
              <a:rPr lang="de-AT" dirty="0" smtClean="0"/>
              <a:t> </a:t>
            </a:r>
            <a:r>
              <a:rPr lang="de-AT" dirty="0" err="1" smtClean="0"/>
              <a:t>texture</a:t>
            </a:r>
            <a:endParaRPr lang="de-AT" dirty="0"/>
          </a:p>
          <a:p>
            <a:pPr lvl="1"/>
            <a:r>
              <a:rPr lang="de-AT" dirty="0" smtClean="0"/>
              <a:t>Lots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texture</a:t>
            </a:r>
            <a:r>
              <a:rPr lang="de-AT" dirty="0" smtClean="0"/>
              <a:t> </a:t>
            </a:r>
            <a:r>
              <a:rPr lang="de-AT" dirty="0" smtClean="0">
                <a:sym typeface="Wingdings" panose="05000000000000000000" pitchFamily="2" charset="2"/>
              </a:rPr>
              <a:t></a:t>
            </a:r>
            <a:r>
              <a:rPr lang="de-AT" dirty="0" smtClean="0"/>
              <a:t> </a:t>
            </a:r>
            <a:r>
              <a:rPr lang="de-AT" dirty="0" err="1" smtClean="0"/>
              <a:t>hard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scanner</a:t>
            </a:r>
            <a:endParaRPr lang="de-AT" dirty="0"/>
          </a:p>
          <a:p>
            <a:pPr lvl="1"/>
            <a:r>
              <a:rPr lang="de-AT" dirty="0" smtClean="0"/>
              <a:t>Little </a:t>
            </a:r>
            <a:r>
              <a:rPr lang="de-AT" dirty="0" err="1" smtClean="0"/>
              <a:t>texture</a:t>
            </a:r>
            <a:r>
              <a:rPr lang="de-AT" dirty="0" smtClean="0"/>
              <a:t>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hard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for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SfM</a:t>
            </a:r>
            <a:endParaRPr lang="de-AT" dirty="0" smtClean="0">
              <a:sym typeface="Wingdings" panose="05000000000000000000" pitchFamily="2" charset="2"/>
            </a:endParaRPr>
          </a:p>
          <a:p>
            <a:pPr lvl="1"/>
            <a:r>
              <a:rPr lang="de-AT" dirty="0" smtClean="0">
                <a:sym typeface="Wingdings" panose="05000000000000000000" pitchFamily="2" charset="2"/>
              </a:rPr>
              <a:t> Find trade-off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/>
              <a:t>Dont‘s</a:t>
            </a:r>
            <a:r>
              <a:rPr lang="de-AT" b="1" dirty="0" smtClean="0"/>
              <a:t>!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3D Vision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BF93-773B-430A-9E01-040E562085F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1605938" cy="1968061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81753"/>
            <a:ext cx="2362200" cy="19431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59" y="1093637"/>
            <a:ext cx="2894370" cy="2894370"/>
          </a:xfrm>
          <a:prstGeom prst="rect">
            <a:avLst/>
          </a:prstGeom>
        </p:spPr>
      </p:pic>
      <p:sp>
        <p:nvSpPr>
          <p:cNvPr id="10" name="Multiplizieren 9"/>
          <p:cNvSpPr/>
          <p:nvPr/>
        </p:nvSpPr>
        <p:spPr>
          <a:xfrm>
            <a:off x="209894" y="2377765"/>
            <a:ext cx="1512168" cy="144016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zieren 10"/>
          <p:cNvSpPr/>
          <p:nvPr/>
        </p:nvSpPr>
        <p:spPr>
          <a:xfrm>
            <a:off x="2404450" y="2276872"/>
            <a:ext cx="1512168" cy="144016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zieren 11"/>
          <p:cNvSpPr/>
          <p:nvPr/>
        </p:nvSpPr>
        <p:spPr>
          <a:xfrm>
            <a:off x="5839459" y="2276872"/>
            <a:ext cx="1512168" cy="144016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040167"/>
            <a:ext cx="1731053" cy="2088805"/>
          </a:xfrm>
          <a:prstGeom prst="rect">
            <a:avLst/>
          </a:prstGeom>
        </p:spPr>
      </p:pic>
      <p:sp>
        <p:nvSpPr>
          <p:cNvPr id="16" name="Multiplizieren 15"/>
          <p:cNvSpPr/>
          <p:nvPr/>
        </p:nvSpPr>
        <p:spPr>
          <a:xfrm>
            <a:off x="-103546" y="4935152"/>
            <a:ext cx="1512168" cy="144016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87" y="3790479"/>
            <a:ext cx="3264080" cy="2219575"/>
          </a:xfrm>
          <a:prstGeom prst="rect">
            <a:avLst/>
          </a:prstGeom>
        </p:spPr>
      </p:pic>
      <p:sp>
        <p:nvSpPr>
          <p:cNvPr id="20" name="Multiplizieren 19"/>
          <p:cNvSpPr/>
          <p:nvPr/>
        </p:nvSpPr>
        <p:spPr>
          <a:xfrm>
            <a:off x="6065000" y="4864065"/>
            <a:ext cx="1512168" cy="144016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42" y="3997721"/>
            <a:ext cx="2588083" cy="2055242"/>
          </a:xfrm>
          <a:prstGeom prst="rect">
            <a:avLst/>
          </a:prstGeom>
        </p:spPr>
      </p:pic>
      <p:sp>
        <p:nvSpPr>
          <p:cNvPr id="23" name="Multiplizieren 22"/>
          <p:cNvSpPr/>
          <p:nvPr/>
        </p:nvSpPr>
        <p:spPr>
          <a:xfrm>
            <a:off x="2601152" y="4858288"/>
            <a:ext cx="1512168" cy="144016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/>
          <p:cNvSpPr txBox="1"/>
          <p:nvPr/>
        </p:nvSpPr>
        <p:spPr>
          <a:xfrm>
            <a:off x="6048343" y="3523991"/>
            <a:ext cx="30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contrast</a:t>
            </a:r>
            <a:r>
              <a:rPr lang="en-US" dirty="0" smtClean="0"/>
              <a:t> texture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2716168" y="3551093"/>
            <a:ext cx="273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Transparent /translucent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359533" y="348129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shiny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226260" y="6156243"/>
            <a:ext cx="23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 complex / cavities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5877472" y="6076370"/>
            <a:ext cx="23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deformable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3004032" y="6046246"/>
            <a:ext cx="23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 simple / symmetric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83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508</Words>
  <Application>Microsoft Office PowerPoint</Application>
  <PresentationFormat>Bildschirmpräsentation (4:3)</PresentationFormat>
  <Paragraphs>111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3D Vision</vt:lpstr>
      <vt:lpstr>Lecture Schedule</vt:lpstr>
      <vt:lpstr>Course overview</vt:lpstr>
      <vt:lpstr>3D Scanning – Minolta / Aicon</vt:lpstr>
      <vt:lpstr>Structure from Motion</vt:lpstr>
      <vt:lpstr>Tips for taking pictures</vt:lpstr>
      <vt:lpstr>Example Photoscan</vt:lpstr>
      <vt:lpstr>The Object</vt:lpstr>
      <vt:lpstr>Dont‘s!</vt:lpstr>
      <vt:lpstr>Geomagic</vt:lpstr>
      <vt:lpstr>Documentation</vt:lpstr>
      <vt:lpstr>Presentation</vt:lpstr>
      <vt:lpstr>thank you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Markus Diem</dc:creator>
  <cp:lastModifiedBy>S B</cp:lastModifiedBy>
  <cp:revision>169</cp:revision>
  <dcterms:created xsi:type="dcterms:W3CDTF">2010-03-02T09:00:29Z</dcterms:created>
  <dcterms:modified xsi:type="dcterms:W3CDTF">2018-02-15T17:38:17Z</dcterms:modified>
</cp:coreProperties>
</file>